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arch" charset="1" panose="02000500000000000000"/>
      <p:regular r:id="rId34"/>
    </p:embeddedFont>
    <p:embeddedFont>
      <p:font typeface="Poppins Bold" charset="1" panose="00000800000000000000"/>
      <p:regular r:id="rId35"/>
    </p:embeddedFont>
    <p:embeddedFont>
      <p:font typeface="Canva Sans Bold" charset="1" panose="020B0803030501040103"/>
      <p:regular r:id="rId36"/>
    </p:embeddedFont>
    <p:embeddedFont>
      <p:font typeface="Copperplate Gothic 29 BC Bold" charset="1" panose="020E0604020206020404"/>
      <p:regular r:id="rId37"/>
    </p:embeddedFont>
    <p:embeddedFont>
      <p:font typeface="Canva Sans" charset="1" panose="020B0503030501040103"/>
      <p:regular r:id="rId38"/>
    </p:embeddedFont>
    <p:embeddedFont>
      <p:font typeface="Noto Serif Ethiopic Condensed Bold" charset="1" panose="02020502060505020204"/>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51.pn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jpeg" Type="http://schemas.openxmlformats.org/officeDocument/2006/relationships/image"/><Relationship Id="rId13" Target="../media/image36.jpe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43.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4.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4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0D7"/>
        </a:solidFill>
      </p:bgPr>
    </p:bg>
    <p:spTree>
      <p:nvGrpSpPr>
        <p:cNvPr id="1" name=""/>
        <p:cNvGrpSpPr/>
        <p:nvPr/>
      </p:nvGrpSpPr>
      <p:grpSpPr>
        <a:xfrm>
          <a:off x="0" y="0"/>
          <a:ext cx="0" cy="0"/>
          <a:chOff x="0" y="0"/>
          <a:chExt cx="0" cy="0"/>
        </a:xfrm>
      </p:grpSpPr>
      <p:sp>
        <p:nvSpPr>
          <p:cNvPr name="Freeform 2" id="2"/>
          <p:cNvSpPr/>
          <p:nvPr/>
        </p:nvSpPr>
        <p:spPr>
          <a:xfrm flipH="false" flipV="false" rot="0">
            <a:off x="-2293398" y="3168072"/>
            <a:ext cx="21401447" cy="7077422"/>
          </a:xfrm>
          <a:custGeom>
            <a:avLst/>
            <a:gdLst/>
            <a:ahLst/>
            <a:cxnLst/>
            <a:rect r="r" b="b" t="t" l="l"/>
            <a:pathLst>
              <a:path h="7077422" w="21401447">
                <a:moveTo>
                  <a:pt x="0" y="0"/>
                </a:moveTo>
                <a:lnTo>
                  <a:pt x="21401447" y="0"/>
                </a:lnTo>
                <a:lnTo>
                  <a:pt x="21401447" y="7077422"/>
                </a:lnTo>
                <a:lnTo>
                  <a:pt x="0" y="7077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5501" y="6386501"/>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2226321" y="7017601"/>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812612" y="7595512"/>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9000736" y="6201037"/>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15908124" y="4236518"/>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12736219" y="6386501"/>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9" id="9"/>
          <p:cNvSpPr/>
          <p:nvPr/>
        </p:nvSpPr>
        <p:spPr>
          <a:xfrm flipH="false" flipV="false" rot="0">
            <a:off x="5920876" y="8024869"/>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4"/>
            <a:stretch>
              <a:fillRect l="0" t="0" r="0" b="0"/>
            </a:stretch>
          </a:blipFill>
        </p:spPr>
      </p:sp>
      <p:sp>
        <p:nvSpPr>
          <p:cNvPr name="Freeform 10" id="10"/>
          <p:cNvSpPr/>
          <p:nvPr/>
        </p:nvSpPr>
        <p:spPr>
          <a:xfrm flipH="false" flipV="false" rot="0">
            <a:off x="5297848" y="2172971"/>
            <a:ext cx="7959003" cy="4760931"/>
          </a:xfrm>
          <a:custGeom>
            <a:avLst/>
            <a:gdLst/>
            <a:ahLst/>
            <a:cxnLst/>
            <a:rect r="r" b="b" t="t" l="l"/>
            <a:pathLst>
              <a:path h="4760931" w="7959003">
                <a:moveTo>
                  <a:pt x="0" y="0"/>
                </a:moveTo>
                <a:lnTo>
                  <a:pt x="7959004" y="0"/>
                </a:lnTo>
                <a:lnTo>
                  <a:pt x="7959004" y="4760931"/>
                </a:lnTo>
                <a:lnTo>
                  <a:pt x="0" y="4760931"/>
                </a:lnTo>
                <a:lnTo>
                  <a:pt x="0" y="0"/>
                </a:lnTo>
                <a:close/>
              </a:path>
            </a:pathLst>
          </a:custGeom>
          <a:blipFill>
            <a:blip r:embed="rId5">
              <a:alphaModFix amt="31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164498" y="2035199"/>
            <a:ext cx="7959003" cy="4760931"/>
          </a:xfrm>
          <a:custGeom>
            <a:avLst/>
            <a:gdLst/>
            <a:ahLst/>
            <a:cxnLst/>
            <a:rect r="r" b="b" t="t" l="l"/>
            <a:pathLst>
              <a:path h="4760931" w="7959003">
                <a:moveTo>
                  <a:pt x="0" y="0"/>
                </a:moveTo>
                <a:lnTo>
                  <a:pt x="7959004" y="0"/>
                </a:lnTo>
                <a:lnTo>
                  <a:pt x="7959004" y="4760931"/>
                </a:lnTo>
                <a:lnTo>
                  <a:pt x="0" y="4760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true" flipV="false" rot="-564734">
            <a:off x="2605740" y="5128955"/>
            <a:ext cx="3178130" cy="3306247"/>
          </a:xfrm>
          <a:custGeom>
            <a:avLst/>
            <a:gdLst/>
            <a:ahLst/>
            <a:cxnLst/>
            <a:rect r="r" b="b" t="t" l="l"/>
            <a:pathLst>
              <a:path h="3306247" w="3178130">
                <a:moveTo>
                  <a:pt x="3178129" y="0"/>
                </a:moveTo>
                <a:lnTo>
                  <a:pt x="0" y="0"/>
                </a:lnTo>
                <a:lnTo>
                  <a:pt x="0" y="3306247"/>
                </a:lnTo>
                <a:lnTo>
                  <a:pt x="3178129" y="3306247"/>
                </a:lnTo>
                <a:lnTo>
                  <a:pt x="3178129" y="0"/>
                </a:lnTo>
                <a:close/>
              </a:path>
            </a:pathLst>
          </a:custGeom>
          <a:blipFill>
            <a:blip r:embed="rId9"/>
            <a:stretch>
              <a:fillRect l="0" t="0" r="0" b="0"/>
            </a:stretch>
          </a:blipFill>
        </p:spPr>
      </p:sp>
      <p:sp>
        <p:nvSpPr>
          <p:cNvPr name="Freeform 13" id="13"/>
          <p:cNvSpPr/>
          <p:nvPr/>
        </p:nvSpPr>
        <p:spPr>
          <a:xfrm flipH="false" flipV="false" rot="0">
            <a:off x="0" y="5096440"/>
            <a:ext cx="18288000" cy="6047810"/>
          </a:xfrm>
          <a:custGeom>
            <a:avLst/>
            <a:gdLst/>
            <a:ahLst/>
            <a:cxnLst/>
            <a:rect r="r" b="b" t="t" l="l"/>
            <a:pathLst>
              <a:path h="6047810" w="18288000">
                <a:moveTo>
                  <a:pt x="0" y="0"/>
                </a:moveTo>
                <a:lnTo>
                  <a:pt x="18288000" y="0"/>
                </a:lnTo>
                <a:lnTo>
                  <a:pt x="18288000" y="6047810"/>
                </a:lnTo>
                <a:lnTo>
                  <a:pt x="0" y="6047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3777353" y="7708369"/>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4"/>
            <a:stretch>
              <a:fillRect l="0" t="0" r="0" b="0"/>
            </a:stretch>
          </a:blipFill>
        </p:spPr>
      </p:sp>
      <p:sp>
        <p:nvSpPr>
          <p:cNvPr name="Freeform 15" id="15"/>
          <p:cNvSpPr/>
          <p:nvPr/>
        </p:nvSpPr>
        <p:spPr>
          <a:xfrm flipH="false" flipV="false" rot="0">
            <a:off x="1984468" y="8339469"/>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16" id="16"/>
          <p:cNvSpPr/>
          <p:nvPr/>
        </p:nvSpPr>
        <p:spPr>
          <a:xfrm flipH="false" flipV="false" rot="0">
            <a:off x="-1054465" y="891738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17" id="17"/>
          <p:cNvSpPr/>
          <p:nvPr/>
        </p:nvSpPr>
        <p:spPr>
          <a:xfrm flipH="false" flipV="false" rot="0">
            <a:off x="8758884" y="752290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18" id="18"/>
          <p:cNvSpPr/>
          <p:nvPr/>
        </p:nvSpPr>
        <p:spPr>
          <a:xfrm flipH="false" flipV="false" rot="0">
            <a:off x="12279190" y="7344545"/>
            <a:ext cx="3763172" cy="4114800"/>
          </a:xfrm>
          <a:custGeom>
            <a:avLst/>
            <a:gdLst/>
            <a:ahLst/>
            <a:cxnLst/>
            <a:rect r="r" b="b" t="t" l="l"/>
            <a:pathLst>
              <a:path h="4114800" w="3763172">
                <a:moveTo>
                  <a:pt x="0" y="0"/>
                </a:moveTo>
                <a:lnTo>
                  <a:pt x="3763171" y="0"/>
                </a:lnTo>
                <a:lnTo>
                  <a:pt x="37631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5666271" y="5558386"/>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20" id="20"/>
          <p:cNvSpPr/>
          <p:nvPr/>
        </p:nvSpPr>
        <p:spPr>
          <a:xfrm flipH="false" flipV="false" rot="0">
            <a:off x="12494366" y="7708369"/>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21" id="21"/>
          <p:cNvSpPr/>
          <p:nvPr/>
        </p:nvSpPr>
        <p:spPr>
          <a:xfrm flipH="false" flipV="false" rot="0">
            <a:off x="5679023" y="9346737"/>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4"/>
            <a:stretch>
              <a:fillRect l="0" t="0" r="0" b="0"/>
            </a:stretch>
          </a:blipFill>
        </p:spPr>
      </p:sp>
      <p:sp>
        <p:nvSpPr>
          <p:cNvPr name="Freeform 22" id="22"/>
          <p:cNvSpPr/>
          <p:nvPr/>
        </p:nvSpPr>
        <p:spPr>
          <a:xfrm flipH="false" flipV="false" rot="0">
            <a:off x="0" y="6649280"/>
            <a:ext cx="18288000" cy="6047810"/>
          </a:xfrm>
          <a:custGeom>
            <a:avLst/>
            <a:gdLst/>
            <a:ahLst/>
            <a:cxnLst/>
            <a:rect r="r" b="b" t="t" l="l"/>
            <a:pathLst>
              <a:path h="6047810" w="18288000">
                <a:moveTo>
                  <a:pt x="0" y="0"/>
                </a:moveTo>
                <a:lnTo>
                  <a:pt x="18288000" y="0"/>
                </a:lnTo>
                <a:lnTo>
                  <a:pt x="18288000" y="6047811"/>
                </a:lnTo>
                <a:lnTo>
                  <a:pt x="0" y="604781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3" id="23"/>
          <p:cNvGrpSpPr/>
          <p:nvPr/>
        </p:nvGrpSpPr>
        <p:grpSpPr>
          <a:xfrm rot="6787184">
            <a:off x="6915780" y="7672539"/>
            <a:ext cx="539310" cy="1333860"/>
            <a:chOff x="0" y="0"/>
            <a:chExt cx="471149" cy="1165279"/>
          </a:xfrm>
        </p:grpSpPr>
        <p:sp>
          <p:nvSpPr>
            <p:cNvPr name="Freeform 24" id="24"/>
            <p:cNvSpPr/>
            <p:nvPr/>
          </p:nvSpPr>
          <p:spPr>
            <a:xfrm flipH="false" flipV="false" rot="0">
              <a:off x="0" y="0"/>
              <a:ext cx="471149" cy="1165279"/>
            </a:xfrm>
            <a:custGeom>
              <a:avLst/>
              <a:gdLst/>
              <a:ahLst/>
              <a:cxnLst/>
              <a:rect r="r" b="b" t="t" l="l"/>
              <a:pathLst>
                <a:path h="1165279" w="471149">
                  <a:moveTo>
                    <a:pt x="235574" y="0"/>
                  </a:moveTo>
                  <a:cubicBezTo>
                    <a:pt x="105470" y="0"/>
                    <a:pt x="0" y="260857"/>
                    <a:pt x="0" y="582640"/>
                  </a:cubicBezTo>
                  <a:cubicBezTo>
                    <a:pt x="0" y="904423"/>
                    <a:pt x="105470" y="1165279"/>
                    <a:pt x="235574" y="1165279"/>
                  </a:cubicBezTo>
                  <a:cubicBezTo>
                    <a:pt x="365678" y="1165279"/>
                    <a:pt x="471149" y="904423"/>
                    <a:pt x="471149" y="582640"/>
                  </a:cubicBezTo>
                  <a:cubicBezTo>
                    <a:pt x="471149" y="260857"/>
                    <a:pt x="365678" y="0"/>
                    <a:pt x="235574" y="0"/>
                  </a:cubicBezTo>
                  <a:close/>
                </a:path>
              </a:pathLst>
            </a:custGeom>
            <a:gradFill rotWithShape="true">
              <a:gsLst>
                <a:gs pos="0">
                  <a:srgbClr val="72A6C3">
                    <a:alpha val="100000"/>
                  </a:srgbClr>
                </a:gs>
                <a:gs pos="100000">
                  <a:srgbClr val="706E6E">
                    <a:alpha val="100000"/>
                  </a:srgbClr>
                </a:gs>
              </a:gsLst>
              <a:lin ang="0"/>
            </a:gradFill>
          </p:spPr>
        </p:sp>
        <p:sp>
          <p:nvSpPr>
            <p:cNvPr name="TextBox 25" id="25"/>
            <p:cNvSpPr txBox="true"/>
            <p:nvPr/>
          </p:nvSpPr>
          <p:spPr>
            <a:xfrm>
              <a:off x="44170" y="71145"/>
              <a:ext cx="382808" cy="984889"/>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4284033">
            <a:off x="11996377" y="6858306"/>
            <a:ext cx="466220" cy="972476"/>
            <a:chOff x="0" y="0"/>
            <a:chExt cx="558652" cy="1165279"/>
          </a:xfrm>
        </p:grpSpPr>
        <p:sp>
          <p:nvSpPr>
            <p:cNvPr name="Freeform 27" id="27"/>
            <p:cNvSpPr/>
            <p:nvPr/>
          </p:nvSpPr>
          <p:spPr>
            <a:xfrm flipH="false" flipV="false" rot="0">
              <a:off x="0" y="0"/>
              <a:ext cx="558652" cy="1165279"/>
            </a:xfrm>
            <a:custGeom>
              <a:avLst/>
              <a:gdLst/>
              <a:ahLst/>
              <a:cxnLst/>
              <a:rect r="r" b="b" t="t" l="l"/>
              <a:pathLst>
                <a:path h="1165279" w="558652">
                  <a:moveTo>
                    <a:pt x="279326" y="0"/>
                  </a:moveTo>
                  <a:cubicBezTo>
                    <a:pt x="125059" y="0"/>
                    <a:pt x="0" y="260857"/>
                    <a:pt x="0" y="582640"/>
                  </a:cubicBezTo>
                  <a:cubicBezTo>
                    <a:pt x="0" y="904423"/>
                    <a:pt x="125059" y="1165279"/>
                    <a:pt x="279326" y="1165279"/>
                  </a:cubicBezTo>
                  <a:cubicBezTo>
                    <a:pt x="433594" y="1165279"/>
                    <a:pt x="558652" y="904423"/>
                    <a:pt x="558652" y="582640"/>
                  </a:cubicBezTo>
                  <a:cubicBezTo>
                    <a:pt x="558652" y="260857"/>
                    <a:pt x="433594" y="0"/>
                    <a:pt x="279326" y="0"/>
                  </a:cubicBezTo>
                  <a:close/>
                </a:path>
              </a:pathLst>
            </a:custGeom>
            <a:gradFill rotWithShape="true">
              <a:gsLst>
                <a:gs pos="0">
                  <a:srgbClr val="72A6C3">
                    <a:alpha val="100000"/>
                  </a:srgbClr>
                </a:gs>
                <a:gs pos="100000">
                  <a:srgbClr val="706E6E">
                    <a:alpha val="100000"/>
                  </a:srgbClr>
                </a:gs>
              </a:gsLst>
              <a:lin ang="0"/>
            </a:gradFill>
          </p:spPr>
        </p:sp>
        <p:sp>
          <p:nvSpPr>
            <p:cNvPr name="TextBox 28" id="28"/>
            <p:cNvSpPr txBox="true"/>
            <p:nvPr/>
          </p:nvSpPr>
          <p:spPr>
            <a:xfrm>
              <a:off x="52374" y="71145"/>
              <a:ext cx="453905" cy="984889"/>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3060822">
            <a:off x="17859344" y="6780280"/>
            <a:ext cx="798301" cy="1012992"/>
            <a:chOff x="0" y="0"/>
            <a:chExt cx="918312" cy="1165279"/>
          </a:xfrm>
        </p:grpSpPr>
        <p:sp>
          <p:nvSpPr>
            <p:cNvPr name="Freeform 30" id="30"/>
            <p:cNvSpPr/>
            <p:nvPr/>
          </p:nvSpPr>
          <p:spPr>
            <a:xfrm flipH="false" flipV="false" rot="0">
              <a:off x="0" y="0"/>
              <a:ext cx="918312" cy="1165279"/>
            </a:xfrm>
            <a:custGeom>
              <a:avLst/>
              <a:gdLst/>
              <a:ahLst/>
              <a:cxnLst/>
              <a:rect r="r" b="b" t="t" l="l"/>
              <a:pathLst>
                <a:path h="1165279" w="918312">
                  <a:moveTo>
                    <a:pt x="459156" y="0"/>
                  </a:moveTo>
                  <a:cubicBezTo>
                    <a:pt x="205571" y="0"/>
                    <a:pt x="0" y="260857"/>
                    <a:pt x="0" y="582640"/>
                  </a:cubicBezTo>
                  <a:cubicBezTo>
                    <a:pt x="0" y="904423"/>
                    <a:pt x="205571" y="1165279"/>
                    <a:pt x="459156" y="1165279"/>
                  </a:cubicBezTo>
                  <a:cubicBezTo>
                    <a:pt x="712741" y="1165279"/>
                    <a:pt x="918312" y="904423"/>
                    <a:pt x="918312" y="582640"/>
                  </a:cubicBezTo>
                  <a:cubicBezTo>
                    <a:pt x="918312" y="260857"/>
                    <a:pt x="712741" y="0"/>
                    <a:pt x="459156" y="0"/>
                  </a:cubicBezTo>
                  <a:close/>
                </a:path>
              </a:pathLst>
            </a:custGeom>
            <a:gradFill rotWithShape="true">
              <a:gsLst>
                <a:gs pos="0">
                  <a:srgbClr val="8DC1DF">
                    <a:alpha val="100000"/>
                  </a:srgbClr>
                </a:gs>
                <a:gs pos="100000">
                  <a:srgbClr val="706E6E">
                    <a:alpha val="100000"/>
                  </a:srgbClr>
                </a:gs>
              </a:gsLst>
              <a:lin ang="0"/>
            </a:gradFill>
          </p:spPr>
        </p:sp>
        <p:sp>
          <p:nvSpPr>
            <p:cNvPr name="TextBox 31" id="31"/>
            <p:cNvSpPr txBox="true"/>
            <p:nvPr/>
          </p:nvSpPr>
          <p:spPr>
            <a:xfrm>
              <a:off x="86092" y="71145"/>
              <a:ext cx="746129" cy="984889"/>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442638" y="432347"/>
            <a:ext cx="2275445" cy="2272601"/>
          </a:xfrm>
          <a:custGeom>
            <a:avLst/>
            <a:gdLst/>
            <a:ahLst/>
            <a:cxnLst/>
            <a:rect r="r" b="b" t="t" l="l"/>
            <a:pathLst>
              <a:path h="2272601" w="2275445">
                <a:moveTo>
                  <a:pt x="0" y="0"/>
                </a:moveTo>
                <a:lnTo>
                  <a:pt x="2275445" y="0"/>
                </a:lnTo>
                <a:lnTo>
                  <a:pt x="2275445" y="2272601"/>
                </a:lnTo>
                <a:lnTo>
                  <a:pt x="0" y="2272601"/>
                </a:lnTo>
                <a:lnTo>
                  <a:pt x="0" y="0"/>
                </a:lnTo>
                <a:close/>
              </a:path>
            </a:pathLst>
          </a:custGeom>
          <a:blipFill>
            <a:blip r:embed="rId4"/>
            <a:stretch>
              <a:fillRect l="0" t="0" r="0" b="0"/>
            </a:stretch>
          </a:blipFill>
        </p:spPr>
      </p:sp>
      <p:grpSp>
        <p:nvGrpSpPr>
          <p:cNvPr name="Group 33" id="33"/>
          <p:cNvGrpSpPr/>
          <p:nvPr/>
        </p:nvGrpSpPr>
        <p:grpSpPr>
          <a:xfrm rot="0">
            <a:off x="584449" y="572659"/>
            <a:ext cx="1867310" cy="186731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D59"/>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6" id="36"/>
          <p:cNvSpPr/>
          <p:nvPr/>
        </p:nvSpPr>
        <p:spPr>
          <a:xfrm flipH="false" flipV="false" rot="-5400000">
            <a:off x="1050813" y="1039486"/>
            <a:ext cx="1867310" cy="933655"/>
          </a:xfrm>
          <a:custGeom>
            <a:avLst/>
            <a:gdLst/>
            <a:ahLst/>
            <a:cxnLst/>
            <a:rect r="r" b="b" t="t" l="l"/>
            <a:pathLst>
              <a:path h="933655" w="1867310">
                <a:moveTo>
                  <a:pt x="0" y="0"/>
                </a:moveTo>
                <a:lnTo>
                  <a:pt x="1867310" y="0"/>
                </a:lnTo>
                <a:lnTo>
                  <a:pt x="1867310" y="933656"/>
                </a:lnTo>
                <a:lnTo>
                  <a:pt x="0" y="93365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14368229" y="769997"/>
            <a:ext cx="3148589" cy="1934951"/>
          </a:xfrm>
          <a:custGeom>
            <a:avLst/>
            <a:gdLst/>
            <a:ahLst/>
            <a:cxnLst/>
            <a:rect r="r" b="b" t="t" l="l"/>
            <a:pathLst>
              <a:path h="1934951" w="3148589">
                <a:moveTo>
                  <a:pt x="0" y="0"/>
                </a:moveTo>
                <a:lnTo>
                  <a:pt x="3148589" y="0"/>
                </a:lnTo>
                <a:lnTo>
                  <a:pt x="3148589" y="1934951"/>
                </a:lnTo>
                <a:lnTo>
                  <a:pt x="0" y="1934951"/>
                </a:lnTo>
                <a:lnTo>
                  <a:pt x="0" y="0"/>
                </a:lnTo>
                <a:close/>
              </a:path>
            </a:pathLst>
          </a:custGeom>
          <a:blipFill>
            <a:blip r:embed="rId18">
              <a:alphaModFix amt="18000"/>
              <a:extLst>
                <a:ext uri="{96DAC541-7B7A-43D3-8B79-37D633B846F1}">
                  <asvg:svgBlip xmlns:asvg="http://schemas.microsoft.com/office/drawing/2016/SVG/main" r:embed="rId19"/>
                </a:ext>
              </a:extLst>
            </a:blip>
            <a:stretch>
              <a:fillRect l="0" t="0" r="0" b="0"/>
            </a:stretch>
          </a:blipFill>
        </p:spPr>
      </p:sp>
      <p:sp>
        <p:nvSpPr>
          <p:cNvPr name="Freeform 38" id="38"/>
          <p:cNvSpPr/>
          <p:nvPr/>
        </p:nvSpPr>
        <p:spPr>
          <a:xfrm flipH="false" flipV="false" rot="0">
            <a:off x="14299430" y="655759"/>
            <a:ext cx="3148589" cy="1934951"/>
          </a:xfrm>
          <a:custGeom>
            <a:avLst/>
            <a:gdLst/>
            <a:ahLst/>
            <a:cxnLst/>
            <a:rect r="r" b="b" t="t" l="l"/>
            <a:pathLst>
              <a:path h="1934951" w="3148589">
                <a:moveTo>
                  <a:pt x="0" y="0"/>
                </a:moveTo>
                <a:lnTo>
                  <a:pt x="3148589" y="0"/>
                </a:lnTo>
                <a:lnTo>
                  <a:pt x="3148589" y="1934951"/>
                </a:lnTo>
                <a:lnTo>
                  <a:pt x="0" y="193495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9" id="39"/>
          <p:cNvSpPr/>
          <p:nvPr/>
        </p:nvSpPr>
        <p:spPr>
          <a:xfrm flipH="false" flipV="false" rot="0">
            <a:off x="15957518" y="655759"/>
            <a:ext cx="1490502" cy="1934951"/>
          </a:xfrm>
          <a:custGeom>
            <a:avLst/>
            <a:gdLst/>
            <a:ahLst/>
            <a:cxnLst/>
            <a:rect r="r" b="b" t="t" l="l"/>
            <a:pathLst>
              <a:path h="1934951" w="1490502">
                <a:moveTo>
                  <a:pt x="0" y="0"/>
                </a:moveTo>
                <a:lnTo>
                  <a:pt x="1490501" y="0"/>
                </a:lnTo>
                <a:lnTo>
                  <a:pt x="1490501" y="1934951"/>
                </a:lnTo>
                <a:lnTo>
                  <a:pt x="0" y="1934951"/>
                </a:lnTo>
                <a:lnTo>
                  <a:pt x="0" y="0"/>
                </a:lnTo>
                <a:close/>
              </a:path>
            </a:pathLst>
          </a:custGeom>
          <a:blipFill>
            <a:blip r:embed="rId22">
              <a:extLst>
                <a:ext uri="{96DAC541-7B7A-43D3-8B79-37D633B846F1}">
                  <asvg:svgBlip xmlns:asvg="http://schemas.microsoft.com/office/drawing/2016/SVG/main" r:embed="rId23"/>
                </a:ext>
              </a:extLst>
            </a:blip>
            <a:stretch>
              <a:fillRect l="-111243" t="0" r="0" b="0"/>
            </a:stretch>
          </a:blipFill>
        </p:spPr>
      </p:sp>
      <p:sp>
        <p:nvSpPr>
          <p:cNvPr name="Freeform 40" id="40"/>
          <p:cNvSpPr/>
          <p:nvPr/>
        </p:nvSpPr>
        <p:spPr>
          <a:xfrm flipH="false" flipV="false" rot="0">
            <a:off x="17075325" y="319447"/>
            <a:ext cx="2032723" cy="1249201"/>
          </a:xfrm>
          <a:custGeom>
            <a:avLst/>
            <a:gdLst/>
            <a:ahLst/>
            <a:cxnLst/>
            <a:rect r="r" b="b" t="t" l="l"/>
            <a:pathLst>
              <a:path h="1249201" w="2032723">
                <a:moveTo>
                  <a:pt x="0" y="0"/>
                </a:moveTo>
                <a:lnTo>
                  <a:pt x="2032724" y="0"/>
                </a:lnTo>
                <a:lnTo>
                  <a:pt x="2032724" y="1249200"/>
                </a:lnTo>
                <a:lnTo>
                  <a:pt x="0" y="1249200"/>
                </a:lnTo>
                <a:lnTo>
                  <a:pt x="0" y="0"/>
                </a:lnTo>
                <a:close/>
              </a:path>
            </a:pathLst>
          </a:custGeom>
          <a:blipFill>
            <a:blip r:embed="rId18">
              <a:alphaModFix amt="18000"/>
              <a:extLst>
                <a:ext uri="{96DAC541-7B7A-43D3-8B79-37D633B846F1}">
                  <asvg:svgBlip xmlns:asvg="http://schemas.microsoft.com/office/drawing/2016/SVG/main" r:embed="rId19"/>
                </a:ext>
              </a:extLst>
            </a:blip>
            <a:stretch>
              <a:fillRect l="0" t="0" r="0" b="0"/>
            </a:stretch>
          </a:blipFill>
        </p:spPr>
      </p:sp>
      <p:sp>
        <p:nvSpPr>
          <p:cNvPr name="Freeform 41" id="41"/>
          <p:cNvSpPr/>
          <p:nvPr/>
        </p:nvSpPr>
        <p:spPr>
          <a:xfrm flipH="false" flipV="false" rot="0">
            <a:off x="17030909" y="245695"/>
            <a:ext cx="2032723" cy="1249201"/>
          </a:xfrm>
          <a:custGeom>
            <a:avLst/>
            <a:gdLst/>
            <a:ahLst/>
            <a:cxnLst/>
            <a:rect r="r" b="b" t="t" l="l"/>
            <a:pathLst>
              <a:path h="1249201" w="2032723">
                <a:moveTo>
                  <a:pt x="0" y="0"/>
                </a:moveTo>
                <a:lnTo>
                  <a:pt x="2032724" y="0"/>
                </a:lnTo>
                <a:lnTo>
                  <a:pt x="2032724" y="1249201"/>
                </a:lnTo>
                <a:lnTo>
                  <a:pt x="0" y="124920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2" id="42"/>
          <p:cNvSpPr/>
          <p:nvPr/>
        </p:nvSpPr>
        <p:spPr>
          <a:xfrm flipH="false" flipV="false" rot="0">
            <a:off x="18101367" y="245695"/>
            <a:ext cx="962265" cy="1249201"/>
          </a:xfrm>
          <a:custGeom>
            <a:avLst/>
            <a:gdLst/>
            <a:ahLst/>
            <a:cxnLst/>
            <a:rect r="r" b="b" t="t" l="l"/>
            <a:pathLst>
              <a:path h="1249201" w="962265">
                <a:moveTo>
                  <a:pt x="0" y="0"/>
                </a:moveTo>
                <a:lnTo>
                  <a:pt x="962266" y="0"/>
                </a:lnTo>
                <a:lnTo>
                  <a:pt x="962266" y="1249201"/>
                </a:lnTo>
                <a:lnTo>
                  <a:pt x="0" y="1249201"/>
                </a:lnTo>
                <a:lnTo>
                  <a:pt x="0" y="0"/>
                </a:lnTo>
                <a:close/>
              </a:path>
            </a:pathLst>
          </a:custGeom>
          <a:blipFill>
            <a:blip r:embed="rId22">
              <a:extLst>
                <a:ext uri="{96DAC541-7B7A-43D3-8B79-37D633B846F1}">
                  <asvg:svgBlip xmlns:asvg="http://schemas.microsoft.com/office/drawing/2016/SVG/main" r:embed="rId23"/>
                </a:ext>
              </a:extLst>
            </a:blip>
            <a:stretch>
              <a:fillRect l="-111243" t="0" r="0" b="0"/>
            </a:stretch>
          </a:blipFill>
        </p:spPr>
      </p:sp>
      <p:sp>
        <p:nvSpPr>
          <p:cNvPr name="Freeform 43" id="43"/>
          <p:cNvSpPr/>
          <p:nvPr/>
        </p:nvSpPr>
        <p:spPr>
          <a:xfrm flipH="false" flipV="false" rot="0">
            <a:off x="15489700" y="5852552"/>
            <a:ext cx="2027118" cy="1081350"/>
          </a:xfrm>
          <a:custGeom>
            <a:avLst/>
            <a:gdLst/>
            <a:ahLst/>
            <a:cxnLst/>
            <a:rect r="r" b="b" t="t" l="l"/>
            <a:pathLst>
              <a:path h="1081350" w="2027118">
                <a:moveTo>
                  <a:pt x="0" y="0"/>
                </a:moveTo>
                <a:lnTo>
                  <a:pt x="2027118" y="0"/>
                </a:lnTo>
                <a:lnTo>
                  <a:pt x="2027118" y="1081350"/>
                </a:lnTo>
                <a:lnTo>
                  <a:pt x="0" y="108135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44" id="44"/>
          <p:cNvSpPr txBox="true"/>
          <p:nvPr/>
        </p:nvSpPr>
        <p:spPr>
          <a:xfrm rot="0">
            <a:off x="5679023" y="2908676"/>
            <a:ext cx="6860431" cy="2649710"/>
          </a:xfrm>
          <a:prstGeom prst="rect">
            <a:avLst/>
          </a:prstGeom>
        </p:spPr>
        <p:txBody>
          <a:bodyPr anchor="t" rtlCol="false" tIns="0" lIns="0" bIns="0" rIns="0">
            <a:spAutoFit/>
          </a:bodyPr>
          <a:lstStyle/>
          <a:p>
            <a:pPr algn="ctr">
              <a:lnSpc>
                <a:spcPts val="18116"/>
              </a:lnSpc>
            </a:pPr>
            <a:r>
              <a:rPr lang="en-US" sz="12940">
                <a:solidFill>
                  <a:srgbClr val="FAF0D7"/>
                </a:solidFill>
                <a:latin typeface="March"/>
              </a:rPr>
              <a:t>PROJECT</a:t>
            </a:r>
          </a:p>
        </p:txBody>
      </p:sp>
      <p:sp>
        <p:nvSpPr>
          <p:cNvPr name="TextBox 45" id="45"/>
          <p:cNvSpPr txBox="true"/>
          <p:nvPr/>
        </p:nvSpPr>
        <p:spPr>
          <a:xfrm rot="0">
            <a:off x="6214278" y="1982471"/>
            <a:ext cx="5572917" cy="1987049"/>
          </a:xfrm>
          <a:prstGeom prst="rect">
            <a:avLst/>
          </a:prstGeom>
        </p:spPr>
        <p:txBody>
          <a:bodyPr anchor="t" rtlCol="false" tIns="0" lIns="0" bIns="0" rIns="0">
            <a:spAutoFit/>
          </a:bodyPr>
          <a:lstStyle/>
          <a:p>
            <a:pPr algn="ctr">
              <a:lnSpc>
                <a:spcPts val="13627"/>
              </a:lnSpc>
            </a:pPr>
            <a:r>
              <a:rPr lang="en-US" sz="9733">
                <a:solidFill>
                  <a:srgbClr val="FAF0D7"/>
                </a:solidFill>
                <a:latin typeface="March"/>
              </a:rPr>
              <a:t>LAPORAN</a:t>
            </a:r>
          </a:p>
        </p:txBody>
      </p:sp>
      <p:sp>
        <p:nvSpPr>
          <p:cNvPr name="TextBox 46" id="46"/>
          <p:cNvSpPr txBox="true"/>
          <p:nvPr/>
        </p:nvSpPr>
        <p:spPr>
          <a:xfrm rot="0">
            <a:off x="7181531" y="4469611"/>
            <a:ext cx="3638410" cy="1810676"/>
          </a:xfrm>
          <a:prstGeom prst="rect">
            <a:avLst/>
          </a:prstGeom>
        </p:spPr>
        <p:txBody>
          <a:bodyPr anchor="t" rtlCol="false" tIns="0" lIns="0" bIns="0" rIns="0">
            <a:spAutoFit/>
          </a:bodyPr>
          <a:lstStyle/>
          <a:p>
            <a:pPr algn="ctr">
              <a:lnSpc>
                <a:spcPts val="13627"/>
              </a:lnSpc>
            </a:pPr>
            <a:r>
              <a:rPr lang="en-US" sz="9733">
                <a:solidFill>
                  <a:srgbClr val="FAF0D7"/>
                </a:solidFill>
                <a:latin typeface="March"/>
              </a:rPr>
              <a:t>AKHIR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14350" y="2516429"/>
            <a:ext cx="5400292" cy="6577046"/>
            <a:chOff x="0" y="0"/>
            <a:chExt cx="1422299" cy="1732226"/>
          </a:xfrm>
        </p:grpSpPr>
        <p:sp>
          <p:nvSpPr>
            <p:cNvPr name="Freeform 9" id="9"/>
            <p:cNvSpPr/>
            <p:nvPr/>
          </p:nvSpPr>
          <p:spPr>
            <a:xfrm flipH="false" flipV="false" rot="0">
              <a:off x="0" y="0"/>
              <a:ext cx="1422299" cy="1732226"/>
            </a:xfrm>
            <a:custGeom>
              <a:avLst/>
              <a:gdLst/>
              <a:ahLst/>
              <a:cxnLst/>
              <a:rect r="r" b="b" t="t" l="l"/>
              <a:pathLst>
                <a:path h="1732226" w="1422299">
                  <a:moveTo>
                    <a:pt x="73114" y="0"/>
                  </a:moveTo>
                  <a:lnTo>
                    <a:pt x="1349185" y="0"/>
                  </a:lnTo>
                  <a:cubicBezTo>
                    <a:pt x="1368576" y="0"/>
                    <a:pt x="1387173" y="7703"/>
                    <a:pt x="1400884" y="21415"/>
                  </a:cubicBezTo>
                  <a:cubicBezTo>
                    <a:pt x="1414596" y="35126"/>
                    <a:pt x="1422299" y="53723"/>
                    <a:pt x="1422299" y="73114"/>
                  </a:cubicBezTo>
                  <a:lnTo>
                    <a:pt x="1422299" y="1659112"/>
                  </a:lnTo>
                  <a:cubicBezTo>
                    <a:pt x="1422299" y="1699492"/>
                    <a:pt x="1389565" y="1732226"/>
                    <a:pt x="1349185" y="1732226"/>
                  </a:cubicBezTo>
                  <a:lnTo>
                    <a:pt x="73114" y="1732226"/>
                  </a:lnTo>
                  <a:cubicBezTo>
                    <a:pt x="53723" y="1732226"/>
                    <a:pt x="35126" y="1724523"/>
                    <a:pt x="21415" y="1710811"/>
                  </a:cubicBezTo>
                  <a:cubicBezTo>
                    <a:pt x="7703" y="1697100"/>
                    <a:pt x="0" y="1678503"/>
                    <a:pt x="0" y="1659112"/>
                  </a:cubicBezTo>
                  <a:lnTo>
                    <a:pt x="0" y="73114"/>
                  </a:lnTo>
                  <a:cubicBezTo>
                    <a:pt x="0" y="53723"/>
                    <a:pt x="7703" y="35126"/>
                    <a:pt x="21415" y="21415"/>
                  </a:cubicBezTo>
                  <a:cubicBezTo>
                    <a:pt x="35126" y="7703"/>
                    <a:pt x="53723" y="0"/>
                    <a:pt x="73114" y="0"/>
                  </a:cubicBezTo>
                  <a:close/>
                </a:path>
              </a:pathLst>
            </a:custGeom>
            <a:solidFill>
              <a:srgbClr val="E2C8AD"/>
            </a:solidFill>
          </p:spPr>
        </p:sp>
        <p:sp>
          <p:nvSpPr>
            <p:cNvPr name="TextBox 10" id="10"/>
            <p:cNvSpPr txBox="true"/>
            <p:nvPr/>
          </p:nvSpPr>
          <p:spPr>
            <a:xfrm>
              <a:off x="0" y="-38100"/>
              <a:ext cx="1422299" cy="1770326"/>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036967" y="358160"/>
            <a:ext cx="12214067"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FITUR-FITUR TRYNESA</a:t>
            </a:r>
          </a:p>
        </p:txBody>
      </p:sp>
      <p:sp>
        <p:nvSpPr>
          <p:cNvPr name="TextBox 12" id="12"/>
          <p:cNvSpPr txBox="true"/>
          <p:nvPr/>
        </p:nvSpPr>
        <p:spPr>
          <a:xfrm rot="0">
            <a:off x="605680" y="2164937"/>
            <a:ext cx="1569085" cy="826770"/>
          </a:xfrm>
          <a:prstGeom prst="rect">
            <a:avLst/>
          </a:prstGeom>
        </p:spPr>
        <p:txBody>
          <a:bodyPr anchor="t" rtlCol="false" tIns="0" lIns="0" bIns="0" rIns="0">
            <a:spAutoFit/>
          </a:bodyPr>
          <a:lstStyle/>
          <a:p>
            <a:pPr algn="ctr">
              <a:lnSpc>
                <a:spcPts val="6719"/>
              </a:lnSpc>
            </a:pPr>
            <a:r>
              <a:rPr lang="en-US" sz="4800">
                <a:solidFill>
                  <a:srgbClr val="FAF0D7"/>
                </a:solidFill>
                <a:latin typeface="March"/>
              </a:rPr>
              <a:t>Try-U</a:t>
            </a:r>
          </a:p>
        </p:txBody>
      </p:sp>
      <p:sp>
        <p:nvSpPr>
          <p:cNvPr name="TextBox 13" id="13"/>
          <p:cNvSpPr txBox="true"/>
          <p:nvPr/>
        </p:nvSpPr>
        <p:spPr>
          <a:xfrm rot="0">
            <a:off x="853933" y="2966115"/>
            <a:ext cx="4721126" cy="5975697"/>
          </a:xfrm>
          <a:prstGeom prst="rect">
            <a:avLst/>
          </a:prstGeom>
        </p:spPr>
        <p:txBody>
          <a:bodyPr anchor="t" rtlCol="false" tIns="0" lIns="0" bIns="0" rIns="0">
            <a:spAutoFit/>
          </a:bodyPr>
          <a:lstStyle/>
          <a:p>
            <a:pPr algn="ctr">
              <a:lnSpc>
                <a:spcPts val="3618"/>
              </a:lnSpc>
              <a:spcBef>
                <a:spcPct val="0"/>
              </a:spcBef>
            </a:pPr>
            <a:r>
              <a:rPr lang="en-US" sz="2584">
                <a:solidFill>
                  <a:srgbClr val="254C62"/>
                </a:solidFill>
                <a:latin typeface="Copperplate Gothic 29 BC Bold"/>
              </a:rPr>
              <a:t>TRY U merupakan fitur yang digunakan sebagai penyedia akses try out yang memungkinkan pengguna merasakan ujian seperti layaknya ujian UTBK, yang dapat memunculkan skor dan rekomendasi program studi apabila telah mengikuti try out. Fitur ini menggunakan struktur data Tree yang digunakan untuk mengelola dan mengorganisir berbagai aspek dari ujian try out dan rekomendasi program studi</a:t>
            </a:r>
          </a:p>
        </p:txBody>
      </p:sp>
      <p:grpSp>
        <p:nvGrpSpPr>
          <p:cNvPr name="Group 14" id="14"/>
          <p:cNvGrpSpPr/>
          <p:nvPr/>
        </p:nvGrpSpPr>
        <p:grpSpPr>
          <a:xfrm rot="0">
            <a:off x="6443854" y="2516429"/>
            <a:ext cx="5400292" cy="6577046"/>
            <a:chOff x="0" y="0"/>
            <a:chExt cx="1422299" cy="1732226"/>
          </a:xfrm>
        </p:grpSpPr>
        <p:sp>
          <p:nvSpPr>
            <p:cNvPr name="Freeform 15" id="15"/>
            <p:cNvSpPr/>
            <p:nvPr/>
          </p:nvSpPr>
          <p:spPr>
            <a:xfrm flipH="false" flipV="false" rot="0">
              <a:off x="0" y="0"/>
              <a:ext cx="1422299" cy="1732226"/>
            </a:xfrm>
            <a:custGeom>
              <a:avLst/>
              <a:gdLst/>
              <a:ahLst/>
              <a:cxnLst/>
              <a:rect r="r" b="b" t="t" l="l"/>
              <a:pathLst>
                <a:path h="1732226" w="1422299">
                  <a:moveTo>
                    <a:pt x="73114" y="0"/>
                  </a:moveTo>
                  <a:lnTo>
                    <a:pt x="1349185" y="0"/>
                  </a:lnTo>
                  <a:cubicBezTo>
                    <a:pt x="1368576" y="0"/>
                    <a:pt x="1387173" y="7703"/>
                    <a:pt x="1400884" y="21415"/>
                  </a:cubicBezTo>
                  <a:cubicBezTo>
                    <a:pt x="1414596" y="35126"/>
                    <a:pt x="1422299" y="53723"/>
                    <a:pt x="1422299" y="73114"/>
                  </a:cubicBezTo>
                  <a:lnTo>
                    <a:pt x="1422299" y="1659112"/>
                  </a:lnTo>
                  <a:cubicBezTo>
                    <a:pt x="1422299" y="1699492"/>
                    <a:pt x="1389565" y="1732226"/>
                    <a:pt x="1349185" y="1732226"/>
                  </a:cubicBezTo>
                  <a:lnTo>
                    <a:pt x="73114" y="1732226"/>
                  </a:lnTo>
                  <a:cubicBezTo>
                    <a:pt x="53723" y="1732226"/>
                    <a:pt x="35126" y="1724523"/>
                    <a:pt x="21415" y="1710811"/>
                  </a:cubicBezTo>
                  <a:cubicBezTo>
                    <a:pt x="7703" y="1697100"/>
                    <a:pt x="0" y="1678503"/>
                    <a:pt x="0" y="1659112"/>
                  </a:cubicBezTo>
                  <a:lnTo>
                    <a:pt x="0" y="73114"/>
                  </a:lnTo>
                  <a:cubicBezTo>
                    <a:pt x="0" y="53723"/>
                    <a:pt x="7703" y="35126"/>
                    <a:pt x="21415" y="21415"/>
                  </a:cubicBezTo>
                  <a:cubicBezTo>
                    <a:pt x="35126" y="7703"/>
                    <a:pt x="53723" y="0"/>
                    <a:pt x="73114" y="0"/>
                  </a:cubicBezTo>
                  <a:close/>
                </a:path>
              </a:pathLst>
            </a:custGeom>
            <a:solidFill>
              <a:srgbClr val="E2C8AD"/>
            </a:solidFill>
          </p:spPr>
        </p:sp>
        <p:sp>
          <p:nvSpPr>
            <p:cNvPr name="TextBox 16" id="16"/>
            <p:cNvSpPr txBox="true"/>
            <p:nvPr/>
          </p:nvSpPr>
          <p:spPr>
            <a:xfrm>
              <a:off x="0" y="-38100"/>
              <a:ext cx="1422299" cy="177032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377546" y="2516429"/>
            <a:ext cx="5400292" cy="6577046"/>
            <a:chOff x="0" y="0"/>
            <a:chExt cx="1422299" cy="1732226"/>
          </a:xfrm>
        </p:grpSpPr>
        <p:sp>
          <p:nvSpPr>
            <p:cNvPr name="Freeform 18" id="18"/>
            <p:cNvSpPr/>
            <p:nvPr/>
          </p:nvSpPr>
          <p:spPr>
            <a:xfrm flipH="false" flipV="false" rot="0">
              <a:off x="0" y="0"/>
              <a:ext cx="1422299" cy="1732226"/>
            </a:xfrm>
            <a:custGeom>
              <a:avLst/>
              <a:gdLst/>
              <a:ahLst/>
              <a:cxnLst/>
              <a:rect r="r" b="b" t="t" l="l"/>
              <a:pathLst>
                <a:path h="1732226" w="1422299">
                  <a:moveTo>
                    <a:pt x="73114" y="0"/>
                  </a:moveTo>
                  <a:lnTo>
                    <a:pt x="1349185" y="0"/>
                  </a:lnTo>
                  <a:cubicBezTo>
                    <a:pt x="1368576" y="0"/>
                    <a:pt x="1387173" y="7703"/>
                    <a:pt x="1400884" y="21415"/>
                  </a:cubicBezTo>
                  <a:cubicBezTo>
                    <a:pt x="1414596" y="35126"/>
                    <a:pt x="1422299" y="53723"/>
                    <a:pt x="1422299" y="73114"/>
                  </a:cubicBezTo>
                  <a:lnTo>
                    <a:pt x="1422299" y="1659112"/>
                  </a:lnTo>
                  <a:cubicBezTo>
                    <a:pt x="1422299" y="1699492"/>
                    <a:pt x="1389565" y="1732226"/>
                    <a:pt x="1349185" y="1732226"/>
                  </a:cubicBezTo>
                  <a:lnTo>
                    <a:pt x="73114" y="1732226"/>
                  </a:lnTo>
                  <a:cubicBezTo>
                    <a:pt x="53723" y="1732226"/>
                    <a:pt x="35126" y="1724523"/>
                    <a:pt x="21415" y="1710811"/>
                  </a:cubicBezTo>
                  <a:cubicBezTo>
                    <a:pt x="7703" y="1697100"/>
                    <a:pt x="0" y="1678503"/>
                    <a:pt x="0" y="1659112"/>
                  </a:cubicBezTo>
                  <a:lnTo>
                    <a:pt x="0" y="73114"/>
                  </a:lnTo>
                  <a:cubicBezTo>
                    <a:pt x="0" y="53723"/>
                    <a:pt x="7703" y="35126"/>
                    <a:pt x="21415" y="21415"/>
                  </a:cubicBezTo>
                  <a:cubicBezTo>
                    <a:pt x="35126" y="7703"/>
                    <a:pt x="53723" y="0"/>
                    <a:pt x="73114" y="0"/>
                  </a:cubicBezTo>
                  <a:close/>
                </a:path>
              </a:pathLst>
            </a:custGeom>
            <a:solidFill>
              <a:srgbClr val="E2C8AD"/>
            </a:solidFill>
          </p:spPr>
        </p:sp>
        <p:sp>
          <p:nvSpPr>
            <p:cNvPr name="TextBox 19" id="19"/>
            <p:cNvSpPr txBox="true"/>
            <p:nvPr/>
          </p:nvSpPr>
          <p:spPr>
            <a:xfrm>
              <a:off x="0" y="-38100"/>
              <a:ext cx="1422299" cy="1770326"/>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2249595" y="2055462"/>
            <a:ext cx="2278125" cy="826727"/>
          </a:xfrm>
          <a:prstGeom prst="rect">
            <a:avLst/>
          </a:prstGeom>
        </p:spPr>
        <p:txBody>
          <a:bodyPr anchor="t" rtlCol="false" tIns="0" lIns="0" bIns="0" rIns="0">
            <a:spAutoFit/>
          </a:bodyPr>
          <a:lstStyle/>
          <a:p>
            <a:pPr algn="ctr">
              <a:lnSpc>
                <a:spcPts val="6719"/>
              </a:lnSpc>
            </a:pPr>
            <a:r>
              <a:rPr lang="en-US" sz="4800">
                <a:solidFill>
                  <a:srgbClr val="FAF0D7"/>
                </a:solidFill>
                <a:latin typeface="March"/>
              </a:rPr>
              <a:t>InfoNesa</a:t>
            </a:r>
          </a:p>
        </p:txBody>
      </p:sp>
      <p:sp>
        <p:nvSpPr>
          <p:cNvPr name="TextBox 21" id="21"/>
          <p:cNvSpPr txBox="true"/>
          <p:nvPr/>
        </p:nvSpPr>
        <p:spPr>
          <a:xfrm rot="0">
            <a:off x="6443854" y="2055419"/>
            <a:ext cx="3809841" cy="826770"/>
          </a:xfrm>
          <a:prstGeom prst="rect">
            <a:avLst/>
          </a:prstGeom>
        </p:spPr>
        <p:txBody>
          <a:bodyPr anchor="t" rtlCol="false" tIns="0" lIns="0" bIns="0" rIns="0">
            <a:spAutoFit/>
          </a:bodyPr>
          <a:lstStyle/>
          <a:p>
            <a:pPr algn="ctr">
              <a:lnSpc>
                <a:spcPts val="6719"/>
              </a:lnSpc>
            </a:pPr>
            <a:r>
              <a:rPr lang="en-US" sz="4800">
                <a:solidFill>
                  <a:srgbClr val="FAF0D7"/>
                </a:solidFill>
                <a:latin typeface="March"/>
              </a:rPr>
              <a:t>Passing Grade</a:t>
            </a:r>
          </a:p>
        </p:txBody>
      </p:sp>
      <p:sp>
        <p:nvSpPr>
          <p:cNvPr name="TextBox 22" id="22"/>
          <p:cNvSpPr txBox="true"/>
          <p:nvPr/>
        </p:nvSpPr>
        <p:spPr>
          <a:xfrm rot="0">
            <a:off x="6785531" y="3906364"/>
            <a:ext cx="4721126" cy="3692401"/>
          </a:xfrm>
          <a:prstGeom prst="rect">
            <a:avLst/>
          </a:prstGeom>
        </p:spPr>
        <p:txBody>
          <a:bodyPr anchor="t" rtlCol="false" tIns="0" lIns="0" bIns="0" rIns="0">
            <a:spAutoFit/>
          </a:bodyPr>
          <a:lstStyle/>
          <a:p>
            <a:pPr algn="ctr">
              <a:lnSpc>
                <a:spcPts val="3618"/>
              </a:lnSpc>
              <a:spcBef>
                <a:spcPct val="0"/>
              </a:spcBef>
            </a:pPr>
            <a:r>
              <a:rPr lang="en-US" sz="2584">
                <a:solidFill>
                  <a:srgbClr val="254C62"/>
                </a:solidFill>
                <a:latin typeface="Copperplate Gothic 29 BC Bold"/>
              </a:rPr>
              <a:t>Passing Grade merupakan fitur untuk mengetahui passing grade setiap program studi. Fitur ini menggunakan struktur data Sorting by Bubble Sort yang digunakan untuk mengurutkan data peminat sesuai urutan yang diinginkan pengguna. </a:t>
            </a:r>
          </a:p>
        </p:txBody>
      </p:sp>
      <p:sp>
        <p:nvSpPr>
          <p:cNvPr name="TextBox 23" id="23"/>
          <p:cNvSpPr txBox="true"/>
          <p:nvPr/>
        </p:nvSpPr>
        <p:spPr>
          <a:xfrm rot="0">
            <a:off x="12710921" y="3221375"/>
            <a:ext cx="4721126" cy="5062379"/>
          </a:xfrm>
          <a:prstGeom prst="rect">
            <a:avLst/>
          </a:prstGeom>
        </p:spPr>
        <p:txBody>
          <a:bodyPr anchor="t" rtlCol="false" tIns="0" lIns="0" bIns="0" rIns="0">
            <a:spAutoFit/>
          </a:bodyPr>
          <a:lstStyle/>
          <a:p>
            <a:pPr algn="ctr">
              <a:lnSpc>
                <a:spcPts val="3618"/>
              </a:lnSpc>
              <a:spcBef>
                <a:spcPct val="0"/>
              </a:spcBef>
            </a:pPr>
            <a:r>
              <a:rPr lang="en-US" sz="2584">
                <a:solidFill>
                  <a:srgbClr val="254C62"/>
                </a:solidFill>
                <a:latin typeface="Copperplate Gothic 29 BC Bold"/>
              </a:rPr>
              <a:t>INFONESA merupakan fitur yang digunakan untuk memberikan informasi kepada pengguna mengenai apa saja fakultas maupun program studi yang ada di Universitas Negeri Surabaya.pada  fitur ini, kami menggunakan algoritma sentinel linear search untuk mencari program studi impian pengguna dengan cepat dan akurat.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513501" y="358160"/>
            <a:ext cx="9260999"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STRUKTUR DATA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790509" y="3524515"/>
            <a:ext cx="10382691" cy="5238221"/>
          </a:xfrm>
          <a:prstGeom prst="rect">
            <a:avLst/>
          </a:prstGeom>
        </p:spPr>
        <p:txBody>
          <a:bodyPr anchor="t" rtlCol="false" tIns="0" lIns="0" bIns="0" rIns="0">
            <a:spAutoFit/>
          </a:bodyPr>
          <a:lstStyle/>
          <a:p>
            <a:pPr algn="ctr">
              <a:lnSpc>
                <a:spcPts val="3503"/>
              </a:lnSpc>
            </a:pPr>
            <a:r>
              <a:rPr lang="en-US" sz="2502">
                <a:solidFill>
                  <a:srgbClr val="FFFFFF"/>
                </a:solidFill>
                <a:latin typeface="Canva Sans"/>
              </a:rPr>
              <a:t>Pada TRY U kami menggunakan struktur data Tree yang digunakan sebagai bagian dari sistem rekomendasi program studi. Setiap node dalam tree mewakili sebuah kategori, baik itu minat, bidang, atau program studi. Node yang berperan sebagai root adalah minat, lalu node yang berperan sebagai parent adalah bidang yang dikuasai, kemudian yang berperan sebagai node child adalah jurusan-jurusan yang ada di unesa.</a:t>
            </a:r>
          </a:p>
          <a:p>
            <a:pPr algn="ctr">
              <a:lnSpc>
                <a:spcPts val="3503"/>
              </a:lnSpc>
            </a:pPr>
          </a:p>
          <a:p>
            <a:pPr algn="ctr">
              <a:lnSpc>
                <a:spcPts val="3503"/>
              </a:lnSpc>
              <a:spcBef>
                <a:spcPct val="0"/>
              </a:spcBef>
            </a:pPr>
            <a:r>
              <a:rPr lang="en-US" sz="2502">
                <a:solidFill>
                  <a:srgbClr val="FFFFFF"/>
                </a:solidFill>
                <a:latin typeface="Canva Sans"/>
              </a:rPr>
              <a:t>Try-U juga menggunakan dictionary untuk menginput soal dan menampilkannya lewat GUI. Penginputan soal lewat dictionary membantu proses input soal dan menampilannya ke GUI lebih cepat. </a:t>
            </a:r>
          </a:p>
        </p:txBody>
      </p:sp>
      <p:sp>
        <p:nvSpPr>
          <p:cNvPr name="TextBox 15" id="15"/>
          <p:cNvSpPr txBox="true"/>
          <p:nvPr/>
        </p:nvSpPr>
        <p:spPr>
          <a:xfrm rot="0">
            <a:off x="7838770" y="1291600"/>
            <a:ext cx="2610459"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TRY-U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8" id="8"/>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0" id="10"/>
          <p:cNvSpPr/>
          <p:nvPr/>
        </p:nvSpPr>
        <p:spPr>
          <a:xfrm flipH="false" flipV="false" rot="-6537887">
            <a:off x="9684512" y="-5215872"/>
            <a:ext cx="10651542" cy="10012449"/>
          </a:xfrm>
          <a:custGeom>
            <a:avLst/>
            <a:gdLst/>
            <a:ahLst/>
            <a:cxnLst/>
            <a:rect r="r" b="b" t="t" l="l"/>
            <a:pathLst>
              <a:path h="10012449" w="10651542">
                <a:moveTo>
                  <a:pt x="0" y="0"/>
                </a:moveTo>
                <a:lnTo>
                  <a:pt x="10651541" y="0"/>
                </a:lnTo>
                <a:lnTo>
                  <a:pt x="10651541"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9608459" y="6108230"/>
            <a:ext cx="8679541" cy="3357071"/>
            <a:chOff x="0" y="0"/>
            <a:chExt cx="1782115" cy="689286"/>
          </a:xfrm>
        </p:grpSpPr>
        <p:sp>
          <p:nvSpPr>
            <p:cNvPr name="Freeform 12" id="12"/>
            <p:cNvSpPr/>
            <p:nvPr/>
          </p:nvSpPr>
          <p:spPr>
            <a:xfrm flipH="false" flipV="false" rot="0">
              <a:off x="0" y="0"/>
              <a:ext cx="1782115" cy="689286"/>
            </a:xfrm>
            <a:custGeom>
              <a:avLst/>
              <a:gdLst/>
              <a:ahLst/>
              <a:cxnLst/>
              <a:rect r="r" b="b" t="t" l="l"/>
              <a:pathLst>
                <a:path h="689286" w="1782115">
                  <a:moveTo>
                    <a:pt x="0" y="0"/>
                  </a:moveTo>
                  <a:lnTo>
                    <a:pt x="1782115" y="0"/>
                  </a:lnTo>
                  <a:lnTo>
                    <a:pt x="1782115" y="689286"/>
                  </a:lnTo>
                  <a:lnTo>
                    <a:pt x="0" y="689286"/>
                  </a:lnTo>
                  <a:close/>
                </a:path>
              </a:pathLst>
            </a:custGeom>
            <a:blipFill>
              <a:blip r:embed="rId7"/>
              <a:stretch>
                <a:fillRect l="-4202" t="0" r="-4202" b="0"/>
              </a:stretch>
            </a:blipFill>
          </p:spPr>
        </p:sp>
      </p:grpSp>
      <p:grpSp>
        <p:nvGrpSpPr>
          <p:cNvPr name="Group 13" id="13"/>
          <p:cNvGrpSpPr/>
          <p:nvPr/>
        </p:nvGrpSpPr>
        <p:grpSpPr>
          <a:xfrm rot="0">
            <a:off x="831900" y="971378"/>
            <a:ext cx="8633501" cy="8493923"/>
            <a:chOff x="0" y="0"/>
            <a:chExt cx="1406451" cy="1383713"/>
          </a:xfrm>
        </p:grpSpPr>
        <p:sp>
          <p:nvSpPr>
            <p:cNvPr name="Freeform 14" id="14"/>
            <p:cNvSpPr/>
            <p:nvPr/>
          </p:nvSpPr>
          <p:spPr>
            <a:xfrm flipH="false" flipV="false" rot="0">
              <a:off x="0" y="0"/>
              <a:ext cx="1406451" cy="1383713"/>
            </a:xfrm>
            <a:custGeom>
              <a:avLst/>
              <a:gdLst/>
              <a:ahLst/>
              <a:cxnLst/>
              <a:rect r="r" b="b" t="t" l="l"/>
              <a:pathLst>
                <a:path h="1383713" w="1406451">
                  <a:moveTo>
                    <a:pt x="0" y="0"/>
                  </a:moveTo>
                  <a:lnTo>
                    <a:pt x="1406451" y="0"/>
                  </a:lnTo>
                  <a:lnTo>
                    <a:pt x="1406451" y="1383713"/>
                  </a:lnTo>
                  <a:lnTo>
                    <a:pt x="0" y="1383713"/>
                  </a:lnTo>
                  <a:close/>
                </a:path>
              </a:pathLst>
            </a:custGeom>
            <a:blipFill>
              <a:blip r:embed="rId8"/>
              <a:stretch>
                <a:fillRect l="-1875" t="0" r="-1875" b="0"/>
              </a:stretch>
            </a:blipFill>
          </p:spPr>
        </p:sp>
      </p:grpSp>
      <p:sp>
        <p:nvSpPr>
          <p:cNvPr name="Freeform 15" id="15"/>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513501" y="358160"/>
            <a:ext cx="9260999"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STRUKTUR DATA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842337" y="3055552"/>
            <a:ext cx="10603325" cy="6202748"/>
          </a:xfrm>
          <a:prstGeom prst="rect">
            <a:avLst/>
          </a:prstGeom>
        </p:spPr>
        <p:txBody>
          <a:bodyPr anchor="t" rtlCol="false" tIns="0" lIns="0" bIns="0" rIns="0">
            <a:spAutoFit/>
          </a:bodyPr>
          <a:lstStyle/>
          <a:p>
            <a:pPr algn="ctr">
              <a:lnSpc>
                <a:spcPts val="3776"/>
              </a:lnSpc>
            </a:pPr>
            <a:r>
              <a:rPr lang="en-US" sz="2697">
                <a:solidFill>
                  <a:srgbClr val="FFFFFF"/>
                </a:solidFill>
                <a:latin typeface="Canva Sans"/>
              </a:rPr>
              <a:t>Pada INFONESA menggunakan struktur data list untuk mencari program studi yang akan dicari oleh pengguna. Di dalam list ini berisikan kumpulan string berisikan program studi yang ada di Universitas Negeri Surabaya .List ini digunakan dalam fungsi ‘sentinel_search’ yang akan melakukan penacrian di dalam daftar ‘self.kata_kata’ berdasarkan kata yang diinput oleh pengguna (‘key’). Lalu akan melakukan iterasi pada list salinan (‘1st_copy’) untuk mencari setiap elemen yang diinput oleh user. Apabila ditemukan kecocokan pada elemen ‘key’ di dalam list ‘suggestion’ maka elemen ditambahkan dan tersimpan pada list ‘suggestions’ kemudian hasilnya akan ditampilkan pada ‘displayed_suggestions’</a:t>
            </a:r>
          </a:p>
          <a:p>
            <a:pPr algn="ctr">
              <a:lnSpc>
                <a:spcPts val="3776"/>
              </a:lnSpc>
              <a:spcBef>
                <a:spcPct val="0"/>
              </a:spcBef>
            </a:pPr>
          </a:p>
        </p:txBody>
      </p:sp>
      <p:sp>
        <p:nvSpPr>
          <p:cNvPr name="TextBox 15" id="15"/>
          <p:cNvSpPr txBox="true"/>
          <p:nvPr/>
        </p:nvSpPr>
        <p:spPr>
          <a:xfrm rot="0">
            <a:off x="7122924" y="1291600"/>
            <a:ext cx="4042152"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INFONESA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621687" y="1028700"/>
            <a:ext cx="17044627" cy="2158900"/>
            <a:chOff x="0" y="0"/>
            <a:chExt cx="6417097" cy="812800"/>
          </a:xfrm>
        </p:grpSpPr>
        <p:sp>
          <p:nvSpPr>
            <p:cNvPr name="Freeform 13" id="13"/>
            <p:cNvSpPr/>
            <p:nvPr/>
          </p:nvSpPr>
          <p:spPr>
            <a:xfrm flipH="false" flipV="false" rot="0">
              <a:off x="0" y="0"/>
              <a:ext cx="6417097" cy="812800"/>
            </a:xfrm>
            <a:custGeom>
              <a:avLst/>
              <a:gdLst/>
              <a:ahLst/>
              <a:cxnLst/>
              <a:rect r="r" b="b" t="t" l="l"/>
              <a:pathLst>
                <a:path h="812800" w="6417097">
                  <a:moveTo>
                    <a:pt x="0" y="0"/>
                  </a:moveTo>
                  <a:lnTo>
                    <a:pt x="6417097" y="0"/>
                  </a:lnTo>
                  <a:lnTo>
                    <a:pt x="6417097" y="812800"/>
                  </a:lnTo>
                  <a:lnTo>
                    <a:pt x="0" y="812800"/>
                  </a:lnTo>
                  <a:close/>
                </a:path>
              </a:pathLst>
            </a:custGeom>
            <a:blipFill>
              <a:blip r:embed="rId7"/>
              <a:stretch>
                <a:fillRect l="0" t="-839" r="0" b="-839"/>
              </a:stretch>
            </a:blipFill>
          </p:spPr>
        </p:sp>
      </p:grpSp>
      <p:grpSp>
        <p:nvGrpSpPr>
          <p:cNvPr name="Group 14" id="14"/>
          <p:cNvGrpSpPr/>
          <p:nvPr/>
        </p:nvGrpSpPr>
        <p:grpSpPr>
          <a:xfrm rot="0">
            <a:off x="621687" y="3844635"/>
            <a:ext cx="17076918" cy="5413665"/>
            <a:chOff x="0" y="0"/>
            <a:chExt cx="2563904" cy="812800"/>
          </a:xfrm>
        </p:grpSpPr>
        <p:sp>
          <p:nvSpPr>
            <p:cNvPr name="Freeform 15" id="15"/>
            <p:cNvSpPr/>
            <p:nvPr/>
          </p:nvSpPr>
          <p:spPr>
            <a:xfrm flipH="false" flipV="false" rot="0">
              <a:off x="0" y="0"/>
              <a:ext cx="2563904" cy="812800"/>
            </a:xfrm>
            <a:custGeom>
              <a:avLst/>
              <a:gdLst/>
              <a:ahLst/>
              <a:cxnLst/>
              <a:rect r="r" b="b" t="t" l="l"/>
              <a:pathLst>
                <a:path h="812800" w="2563904">
                  <a:moveTo>
                    <a:pt x="0" y="0"/>
                  </a:moveTo>
                  <a:lnTo>
                    <a:pt x="2563904" y="0"/>
                  </a:lnTo>
                  <a:lnTo>
                    <a:pt x="2563904" y="812800"/>
                  </a:lnTo>
                  <a:lnTo>
                    <a:pt x="0" y="812800"/>
                  </a:lnTo>
                  <a:close/>
                </a:path>
              </a:pathLst>
            </a:custGeom>
            <a:blipFill>
              <a:blip r:embed="rId8"/>
              <a:stretch>
                <a:fillRect l="0" t="-5690" r="0" b="-569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513501" y="358160"/>
            <a:ext cx="9260999"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STRUKTUR DATA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873486" y="3242346"/>
            <a:ext cx="10541029" cy="5793034"/>
          </a:xfrm>
          <a:prstGeom prst="rect">
            <a:avLst/>
          </a:prstGeom>
        </p:spPr>
        <p:txBody>
          <a:bodyPr anchor="t" rtlCol="false" tIns="0" lIns="0" bIns="0" rIns="0">
            <a:spAutoFit/>
          </a:bodyPr>
          <a:lstStyle/>
          <a:p>
            <a:pPr algn="ctr">
              <a:lnSpc>
                <a:spcPts val="4623"/>
              </a:lnSpc>
              <a:spcBef>
                <a:spcPct val="0"/>
              </a:spcBef>
            </a:pPr>
            <a:r>
              <a:rPr lang="en-US" sz="3302">
                <a:solidFill>
                  <a:srgbClr val="FFFFFF"/>
                </a:solidFill>
                <a:latin typeface="Canva Sans"/>
              </a:rPr>
              <a:t>Pada passing grade menggunakan struktur data list unruk mengolah nama fakultas, nama jurusan, dan value yang berada pada kolom di treeview. Selain itu juga terdapat penggunaan dictionary pada pengimplementasian row dan sentinel.  Struktur data terakhir yang ditemukan dalam fitur passing grade adalah tuple. Tuple digunakan untuk menyimpan indeks item yang berada pada listbox. listbox yang dimaksut adaalh listbox yang berisi nama fakultas.</a:t>
            </a:r>
          </a:p>
        </p:txBody>
      </p:sp>
      <p:sp>
        <p:nvSpPr>
          <p:cNvPr name="TextBox 15" id="15"/>
          <p:cNvSpPr txBox="true"/>
          <p:nvPr/>
        </p:nvSpPr>
        <p:spPr>
          <a:xfrm rot="0">
            <a:off x="5737861" y="1291600"/>
            <a:ext cx="6812278"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PASSING GRADE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13047854" y="-2158402"/>
            <a:ext cx="6639651" cy="6631351"/>
          </a:xfrm>
          <a:custGeom>
            <a:avLst/>
            <a:gdLst/>
            <a:ahLst/>
            <a:cxnLst/>
            <a:rect r="r" b="b" t="t" l="l"/>
            <a:pathLst>
              <a:path h="6631351" w="6639651">
                <a:moveTo>
                  <a:pt x="0" y="0"/>
                </a:moveTo>
                <a:lnTo>
                  <a:pt x="6639650" y="0"/>
                </a:lnTo>
                <a:lnTo>
                  <a:pt x="6639650" y="6631351"/>
                </a:lnTo>
                <a:lnTo>
                  <a:pt x="0" y="6631351"/>
                </a:lnTo>
                <a:lnTo>
                  <a:pt x="0" y="0"/>
                </a:lnTo>
                <a:close/>
              </a:path>
            </a:pathLst>
          </a:custGeom>
          <a:blipFill>
            <a:blip r:embed="rId2"/>
            <a:stretch>
              <a:fillRect l="0" t="0" r="0" b="0"/>
            </a:stretch>
          </a:blipFill>
        </p:spPr>
      </p:sp>
      <p:sp>
        <p:nvSpPr>
          <p:cNvPr name="Freeform 8" id="8"/>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11036151" y="-2415549"/>
            <a:ext cx="6897120" cy="6888499"/>
          </a:xfrm>
          <a:custGeom>
            <a:avLst/>
            <a:gdLst/>
            <a:ahLst/>
            <a:cxnLst/>
            <a:rect r="r" b="b" t="t" l="l"/>
            <a:pathLst>
              <a:path h="6888499" w="6897120">
                <a:moveTo>
                  <a:pt x="0" y="0"/>
                </a:moveTo>
                <a:lnTo>
                  <a:pt x="6897120" y="0"/>
                </a:lnTo>
                <a:lnTo>
                  <a:pt x="6897120" y="6888498"/>
                </a:lnTo>
                <a:lnTo>
                  <a:pt x="0" y="6888498"/>
                </a:lnTo>
                <a:lnTo>
                  <a:pt x="0" y="0"/>
                </a:lnTo>
                <a:close/>
              </a:path>
            </a:pathLst>
          </a:custGeom>
          <a:blipFill>
            <a:blip r:embed="rId2"/>
            <a:stretch>
              <a:fillRect l="0" t="0" r="0" b="0"/>
            </a:stretch>
          </a:blipFill>
        </p:spPr>
      </p:sp>
      <p:grpSp>
        <p:nvGrpSpPr>
          <p:cNvPr name="Group 10" id="10"/>
          <p:cNvGrpSpPr/>
          <p:nvPr/>
        </p:nvGrpSpPr>
        <p:grpSpPr>
          <a:xfrm rot="0">
            <a:off x="0" y="342558"/>
            <a:ext cx="14484711" cy="6263079"/>
            <a:chOff x="0" y="0"/>
            <a:chExt cx="2360003" cy="1020447"/>
          </a:xfrm>
        </p:grpSpPr>
        <p:sp>
          <p:nvSpPr>
            <p:cNvPr name="Freeform 11" id="11"/>
            <p:cNvSpPr/>
            <p:nvPr/>
          </p:nvSpPr>
          <p:spPr>
            <a:xfrm flipH="false" flipV="false" rot="0">
              <a:off x="0" y="0"/>
              <a:ext cx="2360003" cy="1020447"/>
            </a:xfrm>
            <a:custGeom>
              <a:avLst/>
              <a:gdLst/>
              <a:ahLst/>
              <a:cxnLst/>
              <a:rect r="r" b="b" t="t" l="l"/>
              <a:pathLst>
                <a:path h="1020447" w="2360003">
                  <a:moveTo>
                    <a:pt x="0" y="0"/>
                  </a:moveTo>
                  <a:lnTo>
                    <a:pt x="2360003" y="0"/>
                  </a:lnTo>
                  <a:lnTo>
                    <a:pt x="2360003" y="1020447"/>
                  </a:lnTo>
                  <a:lnTo>
                    <a:pt x="0" y="1020447"/>
                  </a:lnTo>
                  <a:close/>
                </a:path>
              </a:pathLst>
            </a:custGeom>
            <a:blipFill>
              <a:blip r:embed="rId5"/>
              <a:stretch>
                <a:fillRect l="0" t="-389" r="0" b="-389"/>
              </a:stretch>
            </a:blipFill>
          </p:spPr>
        </p:sp>
      </p:grpSp>
      <p:sp>
        <p:nvSpPr>
          <p:cNvPr name="Freeform 12" id="12"/>
          <p:cNvSpPr/>
          <p:nvPr/>
        </p:nvSpPr>
        <p:spPr>
          <a:xfrm flipH="false" flipV="false" rot="-6537887">
            <a:off x="13516039" y="-5497662"/>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242356" y="6857317"/>
            <a:ext cx="11127429" cy="1372283"/>
          </a:xfrm>
          <a:custGeom>
            <a:avLst/>
            <a:gdLst/>
            <a:ahLst/>
            <a:cxnLst/>
            <a:rect r="r" b="b" t="t" l="l"/>
            <a:pathLst>
              <a:path h="1372283" w="11127429">
                <a:moveTo>
                  <a:pt x="0" y="0"/>
                </a:moveTo>
                <a:lnTo>
                  <a:pt x="11127429" y="0"/>
                </a:lnTo>
                <a:lnTo>
                  <a:pt x="11127429" y="1372283"/>
                </a:lnTo>
                <a:lnTo>
                  <a:pt x="0" y="1372283"/>
                </a:lnTo>
                <a:lnTo>
                  <a:pt x="0" y="0"/>
                </a:lnTo>
                <a:close/>
              </a:path>
            </a:pathLst>
          </a:custGeom>
          <a:blipFill>
            <a:blip r:embed="rId8"/>
            <a:stretch>
              <a:fillRect l="-3203" t="-6407" r="-3203" b="0"/>
            </a:stretch>
          </a:blipFill>
        </p:spPr>
      </p:sp>
      <p:sp>
        <p:nvSpPr>
          <p:cNvPr name="Freeform 15" id="15"/>
          <p:cNvSpPr/>
          <p:nvPr/>
        </p:nvSpPr>
        <p:spPr>
          <a:xfrm flipH="false" flipV="false" rot="0">
            <a:off x="324118" y="8813139"/>
            <a:ext cx="11143868" cy="445161"/>
          </a:xfrm>
          <a:custGeom>
            <a:avLst/>
            <a:gdLst/>
            <a:ahLst/>
            <a:cxnLst/>
            <a:rect r="r" b="b" t="t" l="l"/>
            <a:pathLst>
              <a:path h="445161" w="11143868">
                <a:moveTo>
                  <a:pt x="0" y="0"/>
                </a:moveTo>
                <a:lnTo>
                  <a:pt x="11143868" y="0"/>
                </a:lnTo>
                <a:lnTo>
                  <a:pt x="11143868" y="445161"/>
                </a:lnTo>
                <a:lnTo>
                  <a:pt x="0" y="445161"/>
                </a:lnTo>
                <a:lnTo>
                  <a:pt x="0" y="0"/>
                </a:lnTo>
                <a:close/>
              </a:path>
            </a:pathLst>
          </a:custGeom>
          <a:blipFill>
            <a:blip r:embed="rId9"/>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842476" y="358160"/>
            <a:ext cx="6603047"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ALGORITMA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873486" y="3232821"/>
            <a:ext cx="10541029" cy="5980359"/>
          </a:xfrm>
          <a:prstGeom prst="rect">
            <a:avLst/>
          </a:prstGeom>
        </p:spPr>
        <p:txBody>
          <a:bodyPr anchor="t" rtlCol="false" tIns="0" lIns="0" bIns="0" rIns="0">
            <a:spAutoFit/>
          </a:bodyPr>
          <a:lstStyle/>
          <a:p>
            <a:pPr algn="ctr">
              <a:lnSpc>
                <a:spcPts val="5323"/>
              </a:lnSpc>
              <a:spcBef>
                <a:spcPct val="0"/>
              </a:spcBef>
            </a:pPr>
            <a:r>
              <a:rPr lang="en-US" sz="3802">
                <a:solidFill>
                  <a:srgbClr val="FFFFFF"/>
                </a:solidFill>
                <a:latin typeface="Canva Sans"/>
              </a:rPr>
              <a:t>Pada Try-U menggunakan algoritma sentinel linear search pada formulir yang diisi sebelum pengerjaan Try Out. Penggunaan algoritma ini dibuat guna memudahkan pengguna untuk mencari program studi. Pemanggilan kode sentinel search dilakukan untuk mengupdate dropdown sebagai rekomendasi nama jurusan yang sudah diketik</a:t>
            </a:r>
          </a:p>
        </p:txBody>
      </p:sp>
      <p:sp>
        <p:nvSpPr>
          <p:cNvPr name="TextBox 15" id="15"/>
          <p:cNvSpPr txBox="true"/>
          <p:nvPr/>
        </p:nvSpPr>
        <p:spPr>
          <a:xfrm rot="0">
            <a:off x="7838770" y="1291600"/>
            <a:ext cx="2610459"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TRY-U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8624691" y="-4637816"/>
            <a:ext cx="10651542" cy="10012449"/>
          </a:xfrm>
          <a:custGeom>
            <a:avLst/>
            <a:gdLst/>
            <a:ahLst/>
            <a:cxnLst/>
            <a:rect r="r" b="b" t="t" l="l"/>
            <a:pathLst>
              <a:path h="10012449" w="10651542">
                <a:moveTo>
                  <a:pt x="0" y="0"/>
                </a:moveTo>
                <a:lnTo>
                  <a:pt x="10651541" y="0"/>
                </a:lnTo>
                <a:lnTo>
                  <a:pt x="10651541"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0" y="368408"/>
            <a:ext cx="7686355" cy="4610266"/>
            <a:chOff x="0" y="0"/>
            <a:chExt cx="1355121" cy="812800"/>
          </a:xfrm>
        </p:grpSpPr>
        <p:sp>
          <p:nvSpPr>
            <p:cNvPr name="Freeform 13" id="13"/>
            <p:cNvSpPr/>
            <p:nvPr/>
          </p:nvSpPr>
          <p:spPr>
            <a:xfrm flipH="false" flipV="false" rot="0">
              <a:off x="0" y="0"/>
              <a:ext cx="1355121" cy="812800"/>
            </a:xfrm>
            <a:custGeom>
              <a:avLst/>
              <a:gdLst/>
              <a:ahLst/>
              <a:cxnLst/>
              <a:rect r="r" b="b" t="t" l="l"/>
              <a:pathLst>
                <a:path h="812800" w="1355121">
                  <a:moveTo>
                    <a:pt x="0" y="0"/>
                  </a:moveTo>
                  <a:lnTo>
                    <a:pt x="1355121" y="0"/>
                  </a:lnTo>
                  <a:lnTo>
                    <a:pt x="1355121" y="812800"/>
                  </a:lnTo>
                  <a:lnTo>
                    <a:pt x="0" y="812800"/>
                  </a:lnTo>
                  <a:close/>
                </a:path>
              </a:pathLst>
            </a:custGeom>
            <a:blipFill>
              <a:blip r:embed="rId7"/>
              <a:stretch>
                <a:fillRect l="-2015" t="0" r="-2015" b="0"/>
              </a:stretch>
            </a:blipFill>
          </p:spPr>
        </p:sp>
      </p:grpSp>
      <p:grpSp>
        <p:nvGrpSpPr>
          <p:cNvPr name="Group 14" id="14"/>
          <p:cNvGrpSpPr/>
          <p:nvPr/>
        </p:nvGrpSpPr>
        <p:grpSpPr>
          <a:xfrm rot="0">
            <a:off x="3493007" y="4978675"/>
            <a:ext cx="14794993" cy="5009004"/>
            <a:chOff x="0" y="0"/>
            <a:chExt cx="2360835" cy="799286"/>
          </a:xfrm>
        </p:grpSpPr>
        <p:sp>
          <p:nvSpPr>
            <p:cNvPr name="Freeform 15" id="15"/>
            <p:cNvSpPr/>
            <p:nvPr/>
          </p:nvSpPr>
          <p:spPr>
            <a:xfrm flipH="false" flipV="false" rot="0">
              <a:off x="0" y="0"/>
              <a:ext cx="2360835" cy="799286"/>
            </a:xfrm>
            <a:custGeom>
              <a:avLst/>
              <a:gdLst/>
              <a:ahLst/>
              <a:cxnLst/>
              <a:rect r="r" b="b" t="t" l="l"/>
              <a:pathLst>
                <a:path h="799286" w="2360835">
                  <a:moveTo>
                    <a:pt x="0" y="0"/>
                  </a:moveTo>
                  <a:lnTo>
                    <a:pt x="2360835" y="0"/>
                  </a:lnTo>
                  <a:lnTo>
                    <a:pt x="2360835" y="799286"/>
                  </a:lnTo>
                  <a:lnTo>
                    <a:pt x="0" y="799286"/>
                  </a:lnTo>
                  <a:close/>
                </a:path>
              </a:pathLst>
            </a:custGeom>
            <a:blipFill>
              <a:blip r:embed="rId8"/>
              <a:stretch>
                <a:fillRect l="-2851" t="0" r="-2851" b="0"/>
              </a:stretch>
            </a:blip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842476" y="358160"/>
            <a:ext cx="6603047"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ALGORITMA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873486" y="3810670"/>
            <a:ext cx="10541029" cy="4646859"/>
          </a:xfrm>
          <a:prstGeom prst="rect">
            <a:avLst/>
          </a:prstGeom>
        </p:spPr>
        <p:txBody>
          <a:bodyPr anchor="t" rtlCol="false" tIns="0" lIns="0" bIns="0" rIns="0">
            <a:spAutoFit/>
          </a:bodyPr>
          <a:lstStyle/>
          <a:p>
            <a:pPr algn="ctr">
              <a:lnSpc>
                <a:spcPts val="5323"/>
              </a:lnSpc>
              <a:spcBef>
                <a:spcPct val="0"/>
              </a:spcBef>
            </a:pPr>
            <a:r>
              <a:rPr lang="en-US" sz="3802">
                <a:solidFill>
                  <a:srgbClr val="FFFFFF"/>
                </a:solidFill>
                <a:latin typeface="Canva Sans"/>
              </a:rPr>
              <a:t>Pada INFONESA kami menggunakan Sentinel Linier Search untuk mencari program studi yang diinginkan pada search bar yang berada di dashboard. Dalam fungsi ini, ketika pengguna menginput huruf dalam search bar, maka fungsi ini akan mencari huruf tersebut disebuah list.</a:t>
            </a:r>
          </a:p>
        </p:txBody>
      </p:sp>
      <p:sp>
        <p:nvSpPr>
          <p:cNvPr name="TextBox 15" id="15"/>
          <p:cNvSpPr txBox="true"/>
          <p:nvPr/>
        </p:nvSpPr>
        <p:spPr>
          <a:xfrm rot="0">
            <a:off x="7122924" y="1291600"/>
            <a:ext cx="4042152"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INFONESA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703237" y="-3540352"/>
            <a:ext cx="16881526" cy="11078501"/>
          </a:xfrm>
          <a:custGeom>
            <a:avLst/>
            <a:gdLst/>
            <a:ahLst/>
            <a:cxnLst/>
            <a:rect r="r" b="b" t="t" l="l"/>
            <a:pathLst>
              <a:path h="11078501" w="16881526">
                <a:moveTo>
                  <a:pt x="0" y="0"/>
                </a:moveTo>
                <a:lnTo>
                  <a:pt x="16881526" y="0"/>
                </a:lnTo>
                <a:lnTo>
                  <a:pt x="16881526" y="11078501"/>
                </a:lnTo>
                <a:lnTo>
                  <a:pt x="0" y="11078501"/>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6361" y="-3455952"/>
            <a:ext cx="16595278" cy="10890651"/>
          </a:xfrm>
          <a:custGeom>
            <a:avLst/>
            <a:gdLst/>
            <a:ahLst/>
            <a:cxnLst/>
            <a:rect r="r" b="b" t="t" l="l"/>
            <a:pathLst>
              <a:path h="10890651" w="16595278">
                <a:moveTo>
                  <a:pt x="0" y="0"/>
                </a:moveTo>
                <a:lnTo>
                  <a:pt x="16595278" y="0"/>
                </a:lnTo>
                <a:lnTo>
                  <a:pt x="16595278" y="10890651"/>
                </a:lnTo>
                <a:lnTo>
                  <a:pt x="0" y="10890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3237" y="3319899"/>
            <a:ext cx="3032741" cy="3032741"/>
          </a:xfrm>
          <a:custGeom>
            <a:avLst/>
            <a:gdLst/>
            <a:ahLst/>
            <a:cxnLst/>
            <a:rect r="r" b="b" t="t" l="l"/>
            <a:pathLst>
              <a:path h="3032741" w="3032741">
                <a:moveTo>
                  <a:pt x="0" y="0"/>
                </a:moveTo>
                <a:lnTo>
                  <a:pt x="3032741" y="0"/>
                </a:lnTo>
                <a:lnTo>
                  <a:pt x="3032741" y="3032741"/>
                </a:lnTo>
                <a:lnTo>
                  <a:pt x="0" y="3032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797213">
            <a:off x="15294316" y="7224859"/>
            <a:ext cx="5987368" cy="2096634"/>
          </a:xfrm>
          <a:custGeom>
            <a:avLst/>
            <a:gdLst/>
            <a:ahLst/>
            <a:cxnLst/>
            <a:rect r="r" b="b" t="t" l="l"/>
            <a:pathLst>
              <a:path h="2096634" w="5987368">
                <a:moveTo>
                  <a:pt x="0" y="0"/>
                </a:moveTo>
                <a:lnTo>
                  <a:pt x="5987368" y="0"/>
                </a:lnTo>
                <a:lnTo>
                  <a:pt x="5987368" y="2096634"/>
                </a:lnTo>
                <a:lnTo>
                  <a:pt x="0" y="2096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910487">
            <a:off x="-2665848" y="8109383"/>
            <a:ext cx="7315200" cy="2297833"/>
          </a:xfrm>
          <a:custGeom>
            <a:avLst/>
            <a:gdLst/>
            <a:ahLst/>
            <a:cxnLst/>
            <a:rect r="r" b="b" t="t" l="l"/>
            <a:pathLst>
              <a:path h="2297833" w="7315200">
                <a:moveTo>
                  <a:pt x="0" y="0"/>
                </a:moveTo>
                <a:lnTo>
                  <a:pt x="7315200" y="0"/>
                </a:lnTo>
                <a:lnTo>
                  <a:pt x="7315200" y="2297834"/>
                </a:lnTo>
                <a:lnTo>
                  <a:pt x="0" y="229783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185964" y="3319899"/>
            <a:ext cx="3032741" cy="3032741"/>
          </a:xfrm>
          <a:custGeom>
            <a:avLst/>
            <a:gdLst/>
            <a:ahLst/>
            <a:cxnLst/>
            <a:rect r="r" b="b" t="t" l="l"/>
            <a:pathLst>
              <a:path h="3032741" w="3032741">
                <a:moveTo>
                  <a:pt x="0" y="0"/>
                </a:moveTo>
                <a:lnTo>
                  <a:pt x="3032742" y="0"/>
                </a:lnTo>
                <a:lnTo>
                  <a:pt x="3032742" y="3032741"/>
                </a:lnTo>
                <a:lnTo>
                  <a:pt x="0" y="3032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668692" y="3319899"/>
            <a:ext cx="3032741" cy="3032741"/>
          </a:xfrm>
          <a:custGeom>
            <a:avLst/>
            <a:gdLst/>
            <a:ahLst/>
            <a:cxnLst/>
            <a:rect r="r" b="b" t="t" l="l"/>
            <a:pathLst>
              <a:path h="3032741" w="3032741">
                <a:moveTo>
                  <a:pt x="0" y="0"/>
                </a:moveTo>
                <a:lnTo>
                  <a:pt x="3032741" y="0"/>
                </a:lnTo>
                <a:lnTo>
                  <a:pt x="3032741" y="3032741"/>
                </a:lnTo>
                <a:lnTo>
                  <a:pt x="0" y="3032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149233" y="3319899"/>
            <a:ext cx="3032741" cy="3032741"/>
          </a:xfrm>
          <a:custGeom>
            <a:avLst/>
            <a:gdLst/>
            <a:ahLst/>
            <a:cxnLst/>
            <a:rect r="r" b="b" t="t" l="l"/>
            <a:pathLst>
              <a:path h="3032741" w="3032741">
                <a:moveTo>
                  <a:pt x="0" y="0"/>
                </a:moveTo>
                <a:lnTo>
                  <a:pt x="3032741" y="0"/>
                </a:lnTo>
                <a:lnTo>
                  <a:pt x="3032741" y="3032741"/>
                </a:lnTo>
                <a:lnTo>
                  <a:pt x="0" y="30327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138144" y="3754806"/>
            <a:ext cx="2162928" cy="21629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2"/>
              <a:stretch>
                <a:fillRect l="-11322" t="-121418" r="-185194" b="-173541"/>
              </a:stretch>
            </a:blipFill>
          </p:spPr>
        </p:sp>
      </p:grpSp>
      <p:grpSp>
        <p:nvGrpSpPr>
          <p:cNvPr name="Group 12" id="12"/>
          <p:cNvGrpSpPr/>
          <p:nvPr/>
        </p:nvGrpSpPr>
        <p:grpSpPr>
          <a:xfrm rot="0">
            <a:off x="5620871" y="3754806"/>
            <a:ext cx="2162928" cy="216292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2"/>
              <a:stretch>
                <a:fillRect l="-127964" t="-105362" r="-52181" b="-167791"/>
              </a:stretch>
            </a:blipFill>
          </p:spPr>
        </p:sp>
      </p:grpSp>
      <p:grpSp>
        <p:nvGrpSpPr>
          <p:cNvPr name="Group 14" id="14"/>
          <p:cNvGrpSpPr/>
          <p:nvPr/>
        </p:nvGrpSpPr>
        <p:grpSpPr>
          <a:xfrm rot="0">
            <a:off x="10104656" y="3754806"/>
            <a:ext cx="2162928" cy="216292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3"/>
              <a:stretch>
                <a:fillRect l="-238498" t="-130796" r="0" b="-220084"/>
              </a:stretch>
            </a:blipFill>
          </p:spPr>
        </p:sp>
      </p:grpSp>
      <p:grpSp>
        <p:nvGrpSpPr>
          <p:cNvPr name="Group 16" id="16"/>
          <p:cNvGrpSpPr/>
          <p:nvPr/>
        </p:nvGrpSpPr>
        <p:grpSpPr>
          <a:xfrm rot="0">
            <a:off x="14587383" y="3754806"/>
            <a:ext cx="2162928" cy="216292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3"/>
              <a:stretch>
                <a:fillRect l="-63594" t="-199506" r="-158207" b="-129134"/>
              </a:stretch>
            </a:blipFill>
          </p:spPr>
        </p:sp>
      </p:grpSp>
      <p:sp>
        <p:nvSpPr>
          <p:cNvPr name="TextBox 18" id="18"/>
          <p:cNvSpPr txBox="true"/>
          <p:nvPr/>
        </p:nvSpPr>
        <p:spPr>
          <a:xfrm rot="0">
            <a:off x="6576329" y="358160"/>
            <a:ext cx="5135342" cy="1653540"/>
          </a:xfrm>
          <a:prstGeom prst="rect">
            <a:avLst/>
          </a:prstGeom>
        </p:spPr>
        <p:txBody>
          <a:bodyPr anchor="t" rtlCol="false" tIns="0" lIns="0" bIns="0" rIns="0">
            <a:spAutoFit/>
          </a:bodyPr>
          <a:lstStyle/>
          <a:p>
            <a:pPr algn="ctr">
              <a:lnSpc>
                <a:spcPts val="13439"/>
              </a:lnSpc>
            </a:pPr>
            <a:r>
              <a:rPr lang="en-US" sz="9600" spc="-240">
                <a:solidFill>
                  <a:srgbClr val="254C62"/>
                </a:solidFill>
                <a:latin typeface="March"/>
              </a:rPr>
              <a:t>Our Team</a:t>
            </a:r>
          </a:p>
        </p:txBody>
      </p:sp>
      <p:sp>
        <p:nvSpPr>
          <p:cNvPr name="TextBox 19" id="19"/>
          <p:cNvSpPr txBox="true"/>
          <p:nvPr/>
        </p:nvSpPr>
        <p:spPr>
          <a:xfrm rot="0">
            <a:off x="266944" y="6530835"/>
            <a:ext cx="3905328" cy="651510"/>
          </a:xfrm>
          <a:prstGeom prst="rect">
            <a:avLst/>
          </a:prstGeom>
        </p:spPr>
        <p:txBody>
          <a:bodyPr anchor="t" rtlCol="false" tIns="0" lIns="0" bIns="0" rIns="0">
            <a:spAutoFit/>
          </a:bodyPr>
          <a:lstStyle/>
          <a:p>
            <a:pPr algn="ctr">
              <a:lnSpc>
                <a:spcPts val="5040"/>
              </a:lnSpc>
            </a:pPr>
            <a:r>
              <a:rPr lang="en-US" sz="3600">
                <a:solidFill>
                  <a:srgbClr val="254C62"/>
                </a:solidFill>
                <a:latin typeface="Poppins Bold"/>
              </a:rPr>
              <a:t>Tsalma Masyha</a:t>
            </a:r>
          </a:p>
        </p:txBody>
      </p:sp>
      <p:sp>
        <p:nvSpPr>
          <p:cNvPr name="TextBox 20" id="20"/>
          <p:cNvSpPr txBox="true"/>
          <p:nvPr/>
        </p:nvSpPr>
        <p:spPr>
          <a:xfrm rot="0">
            <a:off x="4865208" y="6530835"/>
            <a:ext cx="3674255" cy="651510"/>
          </a:xfrm>
          <a:prstGeom prst="rect">
            <a:avLst/>
          </a:prstGeom>
        </p:spPr>
        <p:txBody>
          <a:bodyPr anchor="t" rtlCol="false" tIns="0" lIns="0" bIns="0" rIns="0">
            <a:spAutoFit/>
          </a:bodyPr>
          <a:lstStyle/>
          <a:p>
            <a:pPr algn="ctr">
              <a:lnSpc>
                <a:spcPts val="5040"/>
              </a:lnSpc>
            </a:pPr>
            <a:r>
              <a:rPr lang="en-US" sz="3600">
                <a:solidFill>
                  <a:srgbClr val="254C62"/>
                </a:solidFill>
                <a:latin typeface="Poppins Bold"/>
              </a:rPr>
              <a:t>Chaeskanacha</a:t>
            </a:r>
          </a:p>
        </p:txBody>
      </p:sp>
      <p:sp>
        <p:nvSpPr>
          <p:cNvPr name="TextBox 21" id="21"/>
          <p:cNvSpPr txBox="true"/>
          <p:nvPr/>
        </p:nvSpPr>
        <p:spPr>
          <a:xfrm rot="0">
            <a:off x="9234787" y="6530835"/>
            <a:ext cx="3762400" cy="651510"/>
          </a:xfrm>
          <a:prstGeom prst="rect">
            <a:avLst/>
          </a:prstGeom>
        </p:spPr>
        <p:txBody>
          <a:bodyPr anchor="t" rtlCol="false" tIns="0" lIns="0" bIns="0" rIns="0">
            <a:spAutoFit/>
          </a:bodyPr>
          <a:lstStyle/>
          <a:p>
            <a:pPr algn="ctr">
              <a:lnSpc>
                <a:spcPts val="5040"/>
              </a:lnSpc>
            </a:pPr>
            <a:r>
              <a:rPr lang="en-US" sz="3600">
                <a:solidFill>
                  <a:srgbClr val="254C62"/>
                </a:solidFill>
                <a:latin typeface="Poppins Bold"/>
              </a:rPr>
              <a:t>Darren Eduardo</a:t>
            </a:r>
          </a:p>
        </p:txBody>
      </p:sp>
      <p:sp>
        <p:nvSpPr>
          <p:cNvPr name="TextBox 22" id="22"/>
          <p:cNvSpPr txBox="true"/>
          <p:nvPr/>
        </p:nvSpPr>
        <p:spPr>
          <a:xfrm rot="0">
            <a:off x="13784404" y="6530835"/>
            <a:ext cx="3762400" cy="651510"/>
          </a:xfrm>
          <a:prstGeom prst="rect">
            <a:avLst/>
          </a:prstGeom>
        </p:spPr>
        <p:txBody>
          <a:bodyPr anchor="t" rtlCol="false" tIns="0" lIns="0" bIns="0" rIns="0">
            <a:spAutoFit/>
          </a:bodyPr>
          <a:lstStyle/>
          <a:p>
            <a:pPr algn="ctr">
              <a:lnSpc>
                <a:spcPts val="5040"/>
              </a:lnSpc>
            </a:pPr>
            <a:r>
              <a:rPr lang="en-US" sz="3600">
                <a:solidFill>
                  <a:srgbClr val="254C62"/>
                </a:solidFill>
                <a:latin typeface="Poppins Bold"/>
              </a:rPr>
              <a:t>Alisha Deana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28700" y="1028700"/>
            <a:ext cx="16230600" cy="8613248"/>
            <a:chOff x="0" y="0"/>
            <a:chExt cx="1871024" cy="992914"/>
          </a:xfrm>
        </p:grpSpPr>
        <p:sp>
          <p:nvSpPr>
            <p:cNvPr name="Freeform 13" id="13"/>
            <p:cNvSpPr/>
            <p:nvPr/>
          </p:nvSpPr>
          <p:spPr>
            <a:xfrm flipH="false" flipV="false" rot="0">
              <a:off x="0" y="0"/>
              <a:ext cx="1871024" cy="992914"/>
            </a:xfrm>
            <a:custGeom>
              <a:avLst/>
              <a:gdLst/>
              <a:ahLst/>
              <a:cxnLst/>
              <a:rect r="r" b="b" t="t" l="l"/>
              <a:pathLst>
                <a:path h="992914" w="1871024">
                  <a:moveTo>
                    <a:pt x="0" y="0"/>
                  </a:moveTo>
                  <a:lnTo>
                    <a:pt x="1871024" y="0"/>
                  </a:lnTo>
                  <a:lnTo>
                    <a:pt x="1871024" y="992914"/>
                  </a:lnTo>
                  <a:lnTo>
                    <a:pt x="0" y="992914"/>
                  </a:lnTo>
                  <a:close/>
                </a:path>
              </a:pathLst>
            </a:custGeom>
            <a:blipFill>
              <a:blip r:embed="rId7"/>
              <a:stretch>
                <a:fillRect l="-1855" t="-94890" r="-191050" b="0"/>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700484" y="-1341780"/>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9" id="9"/>
          <p:cNvSpPr/>
          <p:nvPr/>
        </p:nvSpPr>
        <p:spPr>
          <a:xfrm flipH="false" flipV="false" rot="0">
            <a:off x="7050810" y="-141301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38182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842476" y="358160"/>
            <a:ext cx="6603047"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ALGORITMA</a:t>
            </a:r>
          </a:p>
        </p:txBody>
      </p:sp>
      <p:sp>
        <p:nvSpPr>
          <p:cNvPr name="Freeform 13" id="13"/>
          <p:cNvSpPr/>
          <p:nvPr/>
        </p:nvSpPr>
        <p:spPr>
          <a:xfrm flipH="false" flipV="false" rot="0">
            <a:off x="3439265" y="2759731"/>
            <a:ext cx="11409470" cy="6824937"/>
          </a:xfrm>
          <a:custGeom>
            <a:avLst/>
            <a:gdLst/>
            <a:ahLst/>
            <a:cxnLst/>
            <a:rect r="r" b="b" t="t" l="l"/>
            <a:pathLst>
              <a:path h="6824937" w="11409470">
                <a:moveTo>
                  <a:pt x="0" y="0"/>
                </a:moveTo>
                <a:lnTo>
                  <a:pt x="11409470" y="0"/>
                </a:lnTo>
                <a:lnTo>
                  <a:pt x="11409470" y="6824938"/>
                </a:lnTo>
                <a:lnTo>
                  <a:pt x="0" y="68249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16093" y="3114955"/>
            <a:ext cx="9174368" cy="6057340"/>
          </a:xfrm>
          <a:prstGeom prst="rect">
            <a:avLst/>
          </a:prstGeom>
        </p:spPr>
        <p:txBody>
          <a:bodyPr anchor="t" rtlCol="false" tIns="0" lIns="0" bIns="0" rIns="0">
            <a:spAutoFit/>
          </a:bodyPr>
          <a:lstStyle/>
          <a:p>
            <a:pPr algn="ctr">
              <a:lnSpc>
                <a:spcPts val="3705"/>
              </a:lnSpc>
            </a:pPr>
            <a:r>
              <a:rPr lang="en-US" sz="2647">
                <a:solidFill>
                  <a:srgbClr val="FFFFFF"/>
                </a:solidFill>
                <a:latin typeface="Canva Sans"/>
              </a:rPr>
              <a:t>Pada PASSING GRADE kami menggunakan beberapa struktur data yakni:</a:t>
            </a:r>
          </a:p>
          <a:p>
            <a:pPr algn="ctr" marL="571500" indent="-285750" lvl="1">
              <a:lnSpc>
                <a:spcPts val="3705"/>
              </a:lnSpc>
              <a:buAutoNum type="arabicPeriod" startAt="1"/>
            </a:pPr>
            <a:r>
              <a:rPr lang="en-US" sz="2647">
                <a:solidFill>
                  <a:srgbClr val="FFFFFF"/>
                </a:solidFill>
                <a:latin typeface="Canva Sans"/>
              </a:rPr>
              <a:t>Sorting Menggunakan Bubble Sort: Bubble sort digunakan untuk mengurutkan data berdasarkan kolom yang dipilih. Dalam fungsi ini, data yang disorting adalah hasil pengumpulan data yang diletakkan dalam csv yang berjumlah 5 kolom yang terdiri dari fakultas, jurusan, nilai UTBK, peminat 2023 dan daya tampung 2024.</a:t>
            </a:r>
          </a:p>
          <a:p>
            <a:pPr algn="ctr" marL="571500" indent="-285750" lvl="1">
              <a:lnSpc>
                <a:spcPts val="3705"/>
              </a:lnSpc>
              <a:spcBef>
                <a:spcPct val="0"/>
              </a:spcBef>
              <a:buAutoNum type="arabicPeriod" startAt="1"/>
            </a:pPr>
            <a:r>
              <a:rPr lang="en-US" sz="2647">
                <a:solidFill>
                  <a:srgbClr val="FFFFFF"/>
                </a:solidFill>
                <a:latin typeface="Canva Sans"/>
              </a:rPr>
              <a:t> Fitur passing grade juga disediakan searchbar yang digunakan dengan cara pencarian nama lalu dienter. Pencarian ini menggunakan sentinel search lalu hasil pencariannya akan tampil didalam treeview</a:t>
            </a:r>
          </a:p>
        </p:txBody>
      </p:sp>
      <p:sp>
        <p:nvSpPr>
          <p:cNvPr name="TextBox 15" id="15"/>
          <p:cNvSpPr txBox="true"/>
          <p:nvPr/>
        </p:nvSpPr>
        <p:spPr>
          <a:xfrm rot="0">
            <a:off x="5737861" y="1291600"/>
            <a:ext cx="6812278" cy="1287800"/>
          </a:xfrm>
          <a:prstGeom prst="rect">
            <a:avLst/>
          </a:prstGeom>
        </p:spPr>
        <p:txBody>
          <a:bodyPr anchor="t" rtlCol="false" tIns="0" lIns="0" bIns="0" rIns="0">
            <a:spAutoFit/>
          </a:bodyPr>
          <a:lstStyle/>
          <a:p>
            <a:pPr algn="ctr">
              <a:lnSpc>
                <a:spcPts val="10430"/>
              </a:lnSpc>
            </a:pPr>
            <a:r>
              <a:rPr lang="en-US" sz="7450">
                <a:solidFill>
                  <a:srgbClr val="254C62"/>
                </a:solidFill>
                <a:latin typeface="March"/>
              </a:rPr>
              <a:t>PASSING GRADE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0">
            <a:off x="-2291125" y="5713049"/>
            <a:ext cx="6639651" cy="6631351"/>
          </a:xfrm>
          <a:custGeom>
            <a:avLst/>
            <a:gdLst/>
            <a:ahLst/>
            <a:cxnLst/>
            <a:rect r="r" b="b" t="t" l="l"/>
            <a:pathLst>
              <a:path h="6631351" w="6639651">
                <a:moveTo>
                  <a:pt x="0" y="0"/>
                </a:moveTo>
                <a:lnTo>
                  <a:pt x="6639650" y="0"/>
                </a:lnTo>
                <a:lnTo>
                  <a:pt x="6639650" y="6631351"/>
                </a:lnTo>
                <a:lnTo>
                  <a:pt x="0" y="6631351"/>
                </a:lnTo>
                <a:lnTo>
                  <a:pt x="0" y="0"/>
                </a:lnTo>
                <a:close/>
              </a:path>
            </a:pathLst>
          </a:custGeom>
          <a:blipFill>
            <a:blip r:embed="rId2"/>
            <a:stretch>
              <a:fillRect l="0" t="0" r="0" b="0"/>
            </a:stretch>
          </a:blipFill>
        </p:spPr>
      </p:sp>
      <p:sp>
        <p:nvSpPr>
          <p:cNvPr name="Freeform 8" id="8"/>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9590949" y="-1487851"/>
            <a:ext cx="6639651" cy="6631351"/>
          </a:xfrm>
          <a:custGeom>
            <a:avLst/>
            <a:gdLst/>
            <a:ahLst/>
            <a:cxnLst/>
            <a:rect r="r" b="b" t="t" l="l"/>
            <a:pathLst>
              <a:path h="6631351" w="6639651">
                <a:moveTo>
                  <a:pt x="0" y="0"/>
                </a:moveTo>
                <a:lnTo>
                  <a:pt x="6639651" y="0"/>
                </a:lnTo>
                <a:lnTo>
                  <a:pt x="6639651" y="6631351"/>
                </a:lnTo>
                <a:lnTo>
                  <a:pt x="0" y="6631351"/>
                </a:lnTo>
                <a:lnTo>
                  <a:pt x="0" y="0"/>
                </a:lnTo>
                <a:close/>
              </a:path>
            </a:pathLst>
          </a:custGeom>
          <a:blipFill>
            <a:blip r:embed="rId2"/>
            <a:stretch>
              <a:fillRect l="0" t="0" r="0" b="0"/>
            </a:stretch>
          </a:blipFill>
        </p:spPr>
      </p:sp>
      <p:sp>
        <p:nvSpPr>
          <p:cNvPr name="Freeform 10" id="10"/>
          <p:cNvSpPr/>
          <p:nvPr/>
        </p:nvSpPr>
        <p:spPr>
          <a:xfrm flipH="false" flipV="false" rot="0">
            <a:off x="8544997" y="-1341780"/>
            <a:ext cx="6897120" cy="6888499"/>
          </a:xfrm>
          <a:custGeom>
            <a:avLst/>
            <a:gdLst/>
            <a:ahLst/>
            <a:cxnLst/>
            <a:rect r="r" b="b" t="t" l="l"/>
            <a:pathLst>
              <a:path h="6888499" w="6897120">
                <a:moveTo>
                  <a:pt x="0" y="0"/>
                </a:moveTo>
                <a:lnTo>
                  <a:pt x="6897121" y="0"/>
                </a:lnTo>
                <a:lnTo>
                  <a:pt x="6897121" y="6888499"/>
                </a:lnTo>
                <a:lnTo>
                  <a:pt x="0" y="6888499"/>
                </a:lnTo>
                <a:lnTo>
                  <a:pt x="0" y="0"/>
                </a:lnTo>
                <a:close/>
              </a:path>
            </a:pathLst>
          </a:custGeom>
          <a:blipFill>
            <a:blip r:embed="rId2"/>
            <a:stretch>
              <a:fillRect l="0" t="0" r="0" b="0"/>
            </a:stretch>
          </a:blipFill>
        </p:spPr>
      </p:sp>
      <p:sp>
        <p:nvSpPr>
          <p:cNvPr name="Freeform 11" id="11"/>
          <p:cNvSpPr/>
          <p:nvPr/>
        </p:nvSpPr>
        <p:spPr>
          <a:xfrm flipH="false" flipV="false" rot="-6537887">
            <a:off x="11933529" y="-4512487"/>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4739593" y="3472546"/>
            <a:ext cx="13548407" cy="6404146"/>
            <a:chOff x="0" y="0"/>
            <a:chExt cx="1819598" cy="860099"/>
          </a:xfrm>
        </p:grpSpPr>
        <p:sp>
          <p:nvSpPr>
            <p:cNvPr name="Freeform 13" id="13"/>
            <p:cNvSpPr/>
            <p:nvPr/>
          </p:nvSpPr>
          <p:spPr>
            <a:xfrm flipH="false" flipV="false" rot="0">
              <a:off x="0" y="0"/>
              <a:ext cx="1819598" cy="860099"/>
            </a:xfrm>
            <a:custGeom>
              <a:avLst/>
              <a:gdLst/>
              <a:ahLst/>
              <a:cxnLst/>
              <a:rect r="r" b="b" t="t" l="l"/>
              <a:pathLst>
                <a:path h="860099" w="1819598">
                  <a:moveTo>
                    <a:pt x="0" y="0"/>
                  </a:moveTo>
                  <a:lnTo>
                    <a:pt x="1819598" y="0"/>
                  </a:lnTo>
                  <a:lnTo>
                    <a:pt x="1819598" y="860099"/>
                  </a:lnTo>
                  <a:lnTo>
                    <a:pt x="0" y="860099"/>
                  </a:lnTo>
                  <a:close/>
                </a:path>
              </a:pathLst>
            </a:custGeom>
            <a:blipFill>
              <a:blip r:embed="rId7"/>
              <a:stretch>
                <a:fillRect l="0" t="-1275" r="0" b="-1275"/>
              </a:stretch>
            </a:blipFill>
          </p:spPr>
        </p:sp>
      </p:grpSp>
      <p:sp>
        <p:nvSpPr>
          <p:cNvPr name="Freeform 14" id="14"/>
          <p:cNvSpPr/>
          <p:nvPr/>
        </p:nvSpPr>
        <p:spPr>
          <a:xfrm flipH="false" flipV="false" rot="0">
            <a:off x="-12689" y="493737"/>
            <a:ext cx="12923464" cy="2601982"/>
          </a:xfrm>
          <a:custGeom>
            <a:avLst/>
            <a:gdLst/>
            <a:ahLst/>
            <a:cxnLst/>
            <a:rect r="r" b="b" t="t" l="l"/>
            <a:pathLst>
              <a:path h="2601982" w="12923464">
                <a:moveTo>
                  <a:pt x="0" y="0"/>
                </a:moveTo>
                <a:lnTo>
                  <a:pt x="12923464" y="0"/>
                </a:lnTo>
                <a:lnTo>
                  <a:pt x="12923464" y="2601982"/>
                </a:lnTo>
                <a:lnTo>
                  <a:pt x="0" y="2601982"/>
                </a:lnTo>
                <a:lnTo>
                  <a:pt x="0" y="0"/>
                </a:lnTo>
                <a:close/>
              </a:path>
            </a:pathLst>
          </a:custGeom>
          <a:blipFill>
            <a:blip r:embed="rId8"/>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86027" y="2029657"/>
            <a:ext cx="6885521" cy="3873105"/>
          </a:xfrm>
          <a:custGeom>
            <a:avLst/>
            <a:gdLst/>
            <a:ahLst/>
            <a:cxnLst/>
            <a:rect r="r" b="b" t="t" l="l"/>
            <a:pathLst>
              <a:path h="3873105" w="6885521">
                <a:moveTo>
                  <a:pt x="0" y="0"/>
                </a:moveTo>
                <a:lnTo>
                  <a:pt x="6885521" y="0"/>
                </a:lnTo>
                <a:lnTo>
                  <a:pt x="6885521" y="3873106"/>
                </a:lnTo>
                <a:lnTo>
                  <a:pt x="0" y="3873106"/>
                </a:lnTo>
                <a:lnTo>
                  <a:pt x="0" y="0"/>
                </a:lnTo>
                <a:close/>
              </a:path>
            </a:pathLst>
          </a:custGeom>
          <a:blipFill>
            <a:blip r:embed="rId5"/>
            <a:stretch>
              <a:fillRect l="0" t="0" r="0" b="0"/>
            </a:stretch>
          </a:blipFill>
        </p:spPr>
      </p:sp>
      <p:sp>
        <p:nvSpPr>
          <p:cNvPr name="TextBox 8" id="8"/>
          <p:cNvSpPr txBox="true"/>
          <p:nvPr/>
        </p:nvSpPr>
        <p:spPr>
          <a:xfrm rot="0">
            <a:off x="5488781" y="106680"/>
            <a:ext cx="7310438"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DESAIN UI/UX</a:t>
            </a:r>
          </a:p>
        </p:txBody>
      </p:sp>
      <p:sp>
        <p:nvSpPr>
          <p:cNvPr name="Freeform 9" id="9"/>
          <p:cNvSpPr/>
          <p:nvPr/>
        </p:nvSpPr>
        <p:spPr>
          <a:xfrm flipH="false" flipV="false" rot="0">
            <a:off x="9463506" y="2029657"/>
            <a:ext cx="7024541" cy="3951304"/>
          </a:xfrm>
          <a:custGeom>
            <a:avLst/>
            <a:gdLst/>
            <a:ahLst/>
            <a:cxnLst/>
            <a:rect r="r" b="b" t="t" l="l"/>
            <a:pathLst>
              <a:path h="3951304" w="7024541">
                <a:moveTo>
                  <a:pt x="0" y="0"/>
                </a:moveTo>
                <a:lnTo>
                  <a:pt x="7024540" y="0"/>
                </a:lnTo>
                <a:lnTo>
                  <a:pt x="7024540" y="3951305"/>
                </a:lnTo>
                <a:lnTo>
                  <a:pt x="0" y="3951305"/>
                </a:lnTo>
                <a:lnTo>
                  <a:pt x="0" y="0"/>
                </a:lnTo>
                <a:close/>
              </a:path>
            </a:pathLst>
          </a:custGeom>
          <a:blipFill>
            <a:blip r:embed="rId6"/>
            <a:stretch>
              <a:fillRect l="0" t="0" r="0" b="0"/>
            </a:stretch>
          </a:blipFill>
        </p:spPr>
      </p:sp>
      <p:sp>
        <p:nvSpPr>
          <p:cNvPr name="Freeform 10" id="10"/>
          <p:cNvSpPr/>
          <p:nvPr/>
        </p:nvSpPr>
        <p:spPr>
          <a:xfrm flipH="false" flipV="false" rot="0">
            <a:off x="1586027" y="6091264"/>
            <a:ext cx="6885521" cy="3873105"/>
          </a:xfrm>
          <a:custGeom>
            <a:avLst/>
            <a:gdLst/>
            <a:ahLst/>
            <a:cxnLst/>
            <a:rect r="r" b="b" t="t" l="l"/>
            <a:pathLst>
              <a:path h="3873105" w="6885521">
                <a:moveTo>
                  <a:pt x="0" y="0"/>
                </a:moveTo>
                <a:lnTo>
                  <a:pt x="6885521" y="0"/>
                </a:lnTo>
                <a:lnTo>
                  <a:pt x="6885521" y="3873105"/>
                </a:lnTo>
                <a:lnTo>
                  <a:pt x="0" y="3873105"/>
                </a:lnTo>
                <a:lnTo>
                  <a:pt x="0" y="0"/>
                </a:lnTo>
                <a:close/>
              </a:path>
            </a:pathLst>
          </a:custGeom>
          <a:blipFill>
            <a:blip r:embed="rId7"/>
            <a:stretch>
              <a:fillRect l="0" t="0" r="0" b="0"/>
            </a:stretch>
          </a:blipFill>
        </p:spPr>
      </p:sp>
      <p:sp>
        <p:nvSpPr>
          <p:cNvPr name="Freeform 11" id="11"/>
          <p:cNvSpPr/>
          <p:nvPr/>
        </p:nvSpPr>
        <p:spPr>
          <a:xfrm flipH="false" flipV="false" rot="0">
            <a:off x="9463506" y="6091264"/>
            <a:ext cx="7024541" cy="3951304"/>
          </a:xfrm>
          <a:custGeom>
            <a:avLst/>
            <a:gdLst/>
            <a:ahLst/>
            <a:cxnLst/>
            <a:rect r="r" b="b" t="t" l="l"/>
            <a:pathLst>
              <a:path h="3951304" w="7024541">
                <a:moveTo>
                  <a:pt x="0" y="0"/>
                </a:moveTo>
                <a:lnTo>
                  <a:pt x="7024540" y="0"/>
                </a:lnTo>
                <a:lnTo>
                  <a:pt x="7024540" y="3951304"/>
                </a:lnTo>
                <a:lnTo>
                  <a:pt x="0" y="3951304"/>
                </a:lnTo>
                <a:lnTo>
                  <a:pt x="0" y="0"/>
                </a:lnTo>
                <a:close/>
              </a:path>
            </a:pathLst>
          </a:custGeom>
          <a:blipFill>
            <a:blip r:embed="rId8"/>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488781" y="358160"/>
            <a:ext cx="7310438"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DESAIN UI/UX</a:t>
            </a:r>
          </a:p>
        </p:txBody>
      </p:sp>
      <p:sp>
        <p:nvSpPr>
          <p:cNvPr name="Freeform 8" id="8"/>
          <p:cNvSpPr/>
          <p:nvPr/>
        </p:nvSpPr>
        <p:spPr>
          <a:xfrm flipH="false" flipV="false" rot="0">
            <a:off x="2048893" y="2157013"/>
            <a:ext cx="6879776" cy="3869874"/>
          </a:xfrm>
          <a:custGeom>
            <a:avLst/>
            <a:gdLst/>
            <a:ahLst/>
            <a:cxnLst/>
            <a:rect r="r" b="b" t="t" l="l"/>
            <a:pathLst>
              <a:path h="3869874" w="6879776">
                <a:moveTo>
                  <a:pt x="0" y="0"/>
                </a:moveTo>
                <a:lnTo>
                  <a:pt x="6879776" y="0"/>
                </a:lnTo>
                <a:lnTo>
                  <a:pt x="6879776" y="3869874"/>
                </a:lnTo>
                <a:lnTo>
                  <a:pt x="0" y="3869874"/>
                </a:lnTo>
                <a:lnTo>
                  <a:pt x="0" y="0"/>
                </a:lnTo>
                <a:close/>
              </a:path>
            </a:pathLst>
          </a:custGeom>
          <a:blipFill>
            <a:blip r:embed="rId5"/>
            <a:stretch>
              <a:fillRect l="0" t="0" r="0" b="0"/>
            </a:stretch>
          </a:blipFill>
        </p:spPr>
      </p:sp>
      <p:sp>
        <p:nvSpPr>
          <p:cNvPr name="Freeform 9" id="9"/>
          <p:cNvSpPr/>
          <p:nvPr/>
        </p:nvSpPr>
        <p:spPr>
          <a:xfrm flipH="false" flipV="false" rot="0">
            <a:off x="9926333" y="2157013"/>
            <a:ext cx="6936420" cy="3869874"/>
          </a:xfrm>
          <a:custGeom>
            <a:avLst/>
            <a:gdLst/>
            <a:ahLst/>
            <a:cxnLst/>
            <a:rect r="r" b="b" t="t" l="l"/>
            <a:pathLst>
              <a:path h="3869874" w="6936420">
                <a:moveTo>
                  <a:pt x="0" y="0"/>
                </a:moveTo>
                <a:lnTo>
                  <a:pt x="6936419" y="0"/>
                </a:lnTo>
                <a:lnTo>
                  <a:pt x="6936419" y="3869874"/>
                </a:lnTo>
                <a:lnTo>
                  <a:pt x="0" y="3869874"/>
                </a:lnTo>
                <a:lnTo>
                  <a:pt x="0" y="0"/>
                </a:lnTo>
                <a:close/>
              </a:path>
            </a:pathLst>
          </a:custGeom>
          <a:blipFill>
            <a:blip r:embed="rId6"/>
            <a:stretch>
              <a:fillRect l="0" t="-823" r="0" b="0"/>
            </a:stretch>
          </a:blipFill>
        </p:spPr>
      </p:sp>
      <p:sp>
        <p:nvSpPr>
          <p:cNvPr name="Freeform 10" id="10"/>
          <p:cNvSpPr/>
          <p:nvPr/>
        </p:nvSpPr>
        <p:spPr>
          <a:xfrm flipH="false" flipV="false" rot="0">
            <a:off x="2057400" y="6206726"/>
            <a:ext cx="6928477" cy="3897268"/>
          </a:xfrm>
          <a:custGeom>
            <a:avLst/>
            <a:gdLst/>
            <a:ahLst/>
            <a:cxnLst/>
            <a:rect r="r" b="b" t="t" l="l"/>
            <a:pathLst>
              <a:path h="3897268" w="6928477">
                <a:moveTo>
                  <a:pt x="0" y="0"/>
                </a:moveTo>
                <a:lnTo>
                  <a:pt x="6928477" y="0"/>
                </a:lnTo>
                <a:lnTo>
                  <a:pt x="6928477" y="3897269"/>
                </a:lnTo>
                <a:lnTo>
                  <a:pt x="0" y="3897269"/>
                </a:lnTo>
                <a:lnTo>
                  <a:pt x="0" y="0"/>
                </a:lnTo>
                <a:close/>
              </a:path>
            </a:pathLst>
          </a:custGeom>
          <a:blipFill>
            <a:blip r:embed="rId7"/>
            <a:stretch>
              <a:fillRect l="0" t="0" r="0" b="0"/>
            </a:stretch>
          </a:blipFill>
        </p:spPr>
      </p:sp>
      <p:sp>
        <p:nvSpPr>
          <p:cNvPr name="Freeform 11" id="11"/>
          <p:cNvSpPr/>
          <p:nvPr/>
        </p:nvSpPr>
        <p:spPr>
          <a:xfrm flipH="false" flipV="false" rot="0">
            <a:off x="9926333" y="6172200"/>
            <a:ext cx="6936420" cy="3901736"/>
          </a:xfrm>
          <a:custGeom>
            <a:avLst/>
            <a:gdLst/>
            <a:ahLst/>
            <a:cxnLst/>
            <a:rect r="r" b="b" t="t" l="l"/>
            <a:pathLst>
              <a:path h="3901736" w="6936420">
                <a:moveTo>
                  <a:pt x="0" y="0"/>
                </a:moveTo>
                <a:lnTo>
                  <a:pt x="6936419" y="0"/>
                </a:lnTo>
                <a:lnTo>
                  <a:pt x="6936419" y="3901736"/>
                </a:lnTo>
                <a:lnTo>
                  <a:pt x="0" y="3901736"/>
                </a:lnTo>
                <a:lnTo>
                  <a:pt x="0" y="0"/>
                </a:lnTo>
                <a:close/>
              </a:path>
            </a:pathLst>
          </a:custGeom>
          <a:blipFill>
            <a:blip r:embed="rId8"/>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3537750"/>
            <a:ext cx="8914363" cy="5014329"/>
          </a:xfrm>
          <a:custGeom>
            <a:avLst/>
            <a:gdLst/>
            <a:ahLst/>
            <a:cxnLst/>
            <a:rect r="r" b="b" t="t" l="l"/>
            <a:pathLst>
              <a:path h="5014329" w="8914363">
                <a:moveTo>
                  <a:pt x="0" y="0"/>
                </a:moveTo>
                <a:lnTo>
                  <a:pt x="8914363" y="0"/>
                </a:lnTo>
                <a:lnTo>
                  <a:pt x="8914363" y="5014330"/>
                </a:lnTo>
                <a:lnTo>
                  <a:pt x="0" y="5014330"/>
                </a:lnTo>
                <a:lnTo>
                  <a:pt x="0" y="0"/>
                </a:lnTo>
                <a:close/>
              </a:path>
            </a:pathLst>
          </a:custGeom>
          <a:blipFill>
            <a:blip r:embed="rId5"/>
            <a:stretch>
              <a:fillRect l="0" t="0" r="0" b="0"/>
            </a:stretch>
          </a:blipFill>
        </p:spPr>
      </p:sp>
      <p:sp>
        <p:nvSpPr>
          <p:cNvPr name="Freeform 8" id="8"/>
          <p:cNvSpPr/>
          <p:nvPr/>
        </p:nvSpPr>
        <p:spPr>
          <a:xfrm flipH="false" flipV="false" rot="0">
            <a:off x="229637" y="3537750"/>
            <a:ext cx="8914363" cy="5014329"/>
          </a:xfrm>
          <a:custGeom>
            <a:avLst/>
            <a:gdLst/>
            <a:ahLst/>
            <a:cxnLst/>
            <a:rect r="r" b="b" t="t" l="l"/>
            <a:pathLst>
              <a:path h="5014329" w="8914363">
                <a:moveTo>
                  <a:pt x="0" y="0"/>
                </a:moveTo>
                <a:lnTo>
                  <a:pt x="8914363" y="0"/>
                </a:lnTo>
                <a:lnTo>
                  <a:pt x="8914363" y="5014330"/>
                </a:lnTo>
                <a:lnTo>
                  <a:pt x="0" y="5014330"/>
                </a:lnTo>
                <a:lnTo>
                  <a:pt x="0" y="0"/>
                </a:lnTo>
                <a:close/>
              </a:path>
            </a:pathLst>
          </a:custGeom>
          <a:blipFill>
            <a:blip r:embed="rId6"/>
            <a:stretch>
              <a:fillRect l="0" t="0" r="0" b="0"/>
            </a:stretch>
          </a:blipFill>
        </p:spPr>
      </p:sp>
      <p:sp>
        <p:nvSpPr>
          <p:cNvPr name="TextBox 9" id="9"/>
          <p:cNvSpPr txBox="true"/>
          <p:nvPr/>
        </p:nvSpPr>
        <p:spPr>
          <a:xfrm rot="0">
            <a:off x="5336843" y="-190500"/>
            <a:ext cx="7310438"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DESAIN UI/UX</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053862" y="4053837"/>
            <a:ext cx="7423579" cy="4175763"/>
          </a:xfrm>
          <a:custGeom>
            <a:avLst/>
            <a:gdLst/>
            <a:ahLst/>
            <a:cxnLst/>
            <a:rect r="r" b="b" t="t" l="l"/>
            <a:pathLst>
              <a:path h="4175763" w="7423579">
                <a:moveTo>
                  <a:pt x="0" y="0"/>
                </a:moveTo>
                <a:lnTo>
                  <a:pt x="7423579" y="0"/>
                </a:lnTo>
                <a:lnTo>
                  <a:pt x="7423579" y="4175763"/>
                </a:lnTo>
                <a:lnTo>
                  <a:pt x="0" y="4175763"/>
                </a:lnTo>
                <a:lnTo>
                  <a:pt x="0" y="0"/>
                </a:lnTo>
                <a:close/>
              </a:path>
            </a:pathLst>
          </a:custGeom>
          <a:blipFill>
            <a:blip r:embed="rId5"/>
            <a:stretch>
              <a:fillRect l="0" t="0" r="0" b="0"/>
            </a:stretch>
          </a:blipFill>
        </p:spPr>
      </p:sp>
      <p:sp>
        <p:nvSpPr>
          <p:cNvPr name="Freeform 8" id="8"/>
          <p:cNvSpPr/>
          <p:nvPr/>
        </p:nvSpPr>
        <p:spPr>
          <a:xfrm flipH="false" flipV="false" rot="0">
            <a:off x="10866683" y="2652595"/>
            <a:ext cx="4362341" cy="5577005"/>
          </a:xfrm>
          <a:custGeom>
            <a:avLst/>
            <a:gdLst/>
            <a:ahLst/>
            <a:cxnLst/>
            <a:rect r="r" b="b" t="t" l="l"/>
            <a:pathLst>
              <a:path h="5577005" w="4362341">
                <a:moveTo>
                  <a:pt x="0" y="0"/>
                </a:moveTo>
                <a:lnTo>
                  <a:pt x="4362341" y="0"/>
                </a:lnTo>
                <a:lnTo>
                  <a:pt x="4362341" y="5577005"/>
                </a:lnTo>
                <a:lnTo>
                  <a:pt x="0" y="5577005"/>
                </a:lnTo>
                <a:lnTo>
                  <a:pt x="0" y="0"/>
                </a:lnTo>
                <a:close/>
              </a:path>
            </a:pathLst>
          </a:custGeom>
          <a:blipFill>
            <a:blip r:embed="rId6"/>
            <a:stretch>
              <a:fillRect l="0" t="0" r="0" b="0"/>
            </a:stretch>
          </a:blipFill>
        </p:spPr>
      </p:sp>
      <p:sp>
        <p:nvSpPr>
          <p:cNvPr name="TextBox 9" id="9"/>
          <p:cNvSpPr txBox="true"/>
          <p:nvPr/>
        </p:nvSpPr>
        <p:spPr>
          <a:xfrm rot="0">
            <a:off x="5336843" y="-190500"/>
            <a:ext cx="7310438"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DESAIN UI/UX</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43414" y="2392720"/>
            <a:ext cx="7485687" cy="6865580"/>
            <a:chOff x="0" y="0"/>
            <a:chExt cx="1971539" cy="1808219"/>
          </a:xfrm>
        </p:grpSpPr>
        <p:sp>
          <p:nvSpPr>
            <p:cNvPr name="Freeform 9" id="9"/>
            <p:cNvSpPr/>
            <p:nvPr/>
          </p:nvSpPr>
          <p:spPr>
            <a:xfrm flipH="false" flipV="false" rot="0">
              <a:off x="0" y="0"/>
              <a:ext cx="1971539" cy="1808219"/>
            </a:xfrm>
            <a:custGeom>
              <a:avLst/>
              <a:gdLst/>
              <a:ahLst/>
              <a:cxnLst/>
              <a:rect r="r" b="b" t="t" l="l"/>
              <a:pathLst>
                <a:path h="1808219" w="1971539">
                  <a:moveTo>
                    <a:pt x="52746" y="0"/>
                  </a:moveTo>
                  <a:lnTo>
                    <a:pt x="1918793" y="0"/>
                  </a:lnTo>
                  <a:cubicBezTo>
                    <a:pt x="1947924" y="0"/>
                    <a:pt x="1971539" y="23615"/>
                    <a:pt x="1971539" y="52746"/>
                  </a:cubicBezTo>
                  <a:lnTo>
                    <a:pt x="1971539" y="1755473"/>
                  </a:lnTo>
                  <a:cubicBezTo>
                    <a:pt x="1971539" y="1784603"/>
                    <a:pt x="1947924" y="1808219"/>
                    <a:pt x="1918793" y="1808219"/>
                  </a:cubicBezTo>
                  <a:lnTo>
                    <a:pt x="52746" y="1808219"/>
                  </a:lnTo>
                  <a:cubicBezTo>
                    <a:pt x="23615" y="1808219"/>
                    <a:pt x="0" y="1784603"/>
                    <a:pt x="0" y="1755473"/>
                  </a:cubicBezTo>
                  <a:lnTo>
                    <a:pt x="0" y="52746"/>
                  </a:lnTo>
                  <a:cubicBezTo>
                    <a:pt x="0" y="23615"/>
                    <a:pt x="23615" y="0"/>
                    <a:pt x="52746" y="0"/>
                  </a:cubicBezTo>
                  <a:close/>
                </a:path>
              </a:pathLst>
            </a:custGeom>
            <a:solidFill>
              <a:srgbClr val="D0B8A8"/>
            </a:solidFill>
          </p:spPr>
        </p:sp>
        <p:sp>
          <p:nvSpPr>
            <p:cNvPr name="TextBox 10" id="10"/>
            <p:cNvSpPr txBox="true"/>
            <p:nvPr/>
          </p:nvSpPr>
          <p:spPr>
            <a:xfrm>
              <a:off x="0" y="-38100"/>
              <a:ext cx="1971539" cy="184631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967521" y="2392720"/>
            <a:ext cx="7485687" cy="6865580"/>
            <a:chOff x="0" y="0"/>
            <a:chExt cx="1971539" cy="1808219"/>
          </a:xfrm>
        </p:grpSpPr>
        <p:sp>
          <p:nvSpPr>
            <p:cNvPr name="Freeform 12" id="12"/>
            <p:cNvSpPr/>
            <p:nvPr/>
          </p:nvSpPr>
          <p:spPr>
            <a:xfrm flipH="false" flipV="false" rot="0">
              <a:off x="0" y="0"/>
              <a:ext cx="1971539" cy="1808219"/>
            </a:xfrm>
            <a:custGeom>
              <a:avLst/>
              <a:gdLst/>
              <a:ahLst/>
              <a:cxnLst/>
              <a:rect r="r" b="b" t="t" l="l"/>
              <a:pathLst>
                <a:path h="1808219" w="1971539">
                  <a:moveTo>
                    <a:pt x="52746" y="0"/>
                  </a:moveTo>
                  <a:lnTo>
                    <a:pt x="1918793" y="0"/>
                  </a:lnTo>
                  <a:cubicBezTo>
                    <a:pt x="1947924" y="0"/>
                    <a:pt x="1971539" y="23615"/>
                    <a:pt x="1971539" y="52746"/>
                  </a:cubicBezTo>
                  <a:lnTo>
                    <a:pt x="1971539" y="1755473"/>
                  </a:lnTo>
                  <a:cubicBezTo>
                    <a:pt x="1971539" y="1784603"/>
                    <a:pt x="1947924" y="1808219"/>
                    <a:pt x="1918793" y="1808219"/>
                  </a:cubicBezTo>
                  <a:lnTo>
                    <a:pt x="52746" y="1808219"/>
                  </a:lnTo>
                  <a:cubicBezTo>
                    <a:pt x="23615" y="1808219"/>
                    <a:pt x="0" y="1784603"/>
                    <a:pt x="0" y="1755473"/>
                  </a:cubicBezTo>
                  <a:lnTo>
                    <a:pt x="0" y="52746"/>
                  </a:lnTo>
                  <a:cubicBezTo>
                    <a:pt x="0" y="23615"/>
                    <a:pt x="23615" y="0"/>
                    <a:pt x="52746" y="0"/>
                  </a:cubicBezTo>
                  <a:close/>
                </a:path>
              </a:pathLst>
            </a:custGeom>
            <a:solidFill>
              <a:srgbClr val="D0B8A8"/>
            </a:solidFill>
          </p:spPr>
        </p:sp>
        <p:sp>
          <p:nvSpPr>
            <p:cNvPr name="TextBox 13" id="13"/>
            <p:cNvSpPr txBox="true"/>
            <p:nvPr/>
          </p:nvSpPr>
          <p:spPr>
            <a:xfrm>
              <a:off x="0" y="-38100"/>
              <a:ext cx="1971539" cy="184631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43414" y="1798601"/>
            <a:ext cx="4236319" cy="1188239"/>
            <a:chOff x="0" y="0"/>
            <a:chExt cx="1115738" cy="312952"/>
          </a:xfrm>
        </p:grpSpPr>
        <p:sp>
          <p:nvSpPr>
            <p:cNvPr name="Freeform 15" id="15"/>
            <p:cNvSpPr/>
            <p:nvPr/>
          </p:nvSpPr>
          <p:spPr>
            <a:xfrm flipH="false" flipV="false" rot="0">
              <a:off x="0" y="0"/>
              <a:ext cx="1115738" cy="312952"/>
            </a:xfrm>
            <a:custGeom>
              <a:avLst/>
              <a:gdLst/>
              <a:ahLst/>
              <a:cxnLst/>
              <a:rect r="r" b="b" t="t" l="l"/>
              <a:pathLst>
                <a:path h="312952" w="1115738">
                  <a:moveTo>
                    <a:pt x="93203" y="0"/>
                  </a:moveTo>
                  <a:lnTo>
                    <a:pt x="1022535" y="0"/>
                  </a:lnTo>
                  <a:cubicBezTo>
                    <a:pt x="1074010" y="0"/>
                    <a:pt x="1115738" y="41728"/>
                    <a:pt x="1115738" y="93203"/>
                  </a:cubicBezTo>
                  <a:lnTo>
                    <a:pt x="1115738" y="219749"/>
                  </a:lnTo>
                  <a:cubicBezTo>
                    <a:pt x="1115738" y="244468"/>
                    <a:pt x="1105919" y="268174"/>
                    <a:pt x="1088440" y="285653"/>
                  </a:cubicBezTo>
                  <a:cubicBezTo>
                    <a:pt x="1070961" y="303132"/>
                    <a:pt x="1047254" y="312952"/>
                    <a:pt x="1022535" y="312952"/>
                  </a:cubicBezTo>
                  <a:lnTo>
                    <a:pt x="93203" y="312952"/>
                  </a:lnTo>
                  <a:cubicBezTo>
                    <a:pt x="41728" y="312952"/>
                    <a:pt x="0" y="271223"/>
                    <a:pt x="0" y="219749"/>
                  </a:cubicBezTo>
                  <a:lnTo>
                    <a:pt x="0" y="93203"/>
                  </a:lnTo>
                  <a:cubicBezTo>
                    <a:pt x="0" y="41728"/>
                    <a:pt x="41728" y="0"/>
                    <a:pt x="93203" y="0"/>
                  </a:cubicBezTo>
                  <a:close/>
                </a:path>
              </a:pathLst>
            </a:custGeom>
            <a:solidFill>
              <a:srgbClr val="5D869D"/>
            </a:solidFill>
          </p:spPr>
        </p:sp>
        <p:sp>
          <p:nvSpPr>
            <p:cNvPr name="TextBox 16" id="16"/>
            <p:cNvSpPr txBox="true"/>
            <p:nvPr/>
          </p:nvSpPr>
          <p:spPr>
            <a:xfrm>
              <a:off x="0" y="-38100"/>
              <a:ext cx="1115738" cy="351052"/>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77017" y="358160"/>
            <a:ext cx="6333966"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KONTRIBUSI</a:t>
            </a:r>
          </a:p>
        </p:txBody>
      </p:sp>
      <p:sp>
        <p:nvSpPr>
          <p:cNvPr name="TextBox 18" id="18"/>
          <p:cNvSpPr txBox="true"/>
          <p:nvPr/>
        </p:nvSpPr>
        <p:spPr>
          <a:xfrm rot="0">
            <a:off x="1087054" y="1935500"/>
            <a:ext cx="3749040" cy="695991"/>
          </a:xfrm>
          <a:prstGeom prst="rect">
            <a:avLst/>
          </a:prstGeom>
        </p:spPr>
        <p:txBody>
          <a:bodyPr anchor="t" rtlCol="false" tIns="0" lIns="0" bIns="0" rIns="0">
            <a:spAutoFit/>
          </a:bodyPr>
          <a:lstStyle/>
          <a:p>
            <a:pPr algn="ctr">
              <a:lnSpc>
                <a:spcPts val="5738"/>
              </a:lnSpc>
            </a:pPr>
            <a:r>
              <a:rPr lang="en-US" sz="4098">
                <a:solidFill>
                  <a:srgbClr val="FFFFFF"/>
                </a:solidFill>
                <a:latin typeface="Noto Serif Ethiopic Condensed Bold"/>
              </a:rPr>
              <a:t>Tsalma Masytha</a:t>
            </a:r>
          </a:p>
        </p:txBody>
      </p:sp>
      <p:grpSp>
        <p:nvGrpSpPr>
          <p:cNvPr name="Group 19" id="19"/>
          <p:cNvGrpSpPr/>
          <p:nvPr/>
        </p:nvGrpSpPr>
        <p:grpSpPr>
          <a:xfrm rot="0">
            <a:off x="13047854" y="1727476"/>
            <a:ext cx="4236319" cy="1188239"/>
            <a:chOff x="0" y="0"/>
            <a:chExt cx="1115738" cy="312952"/>
          </a:xfrm>
        </p:grpSpPr>
        <p:sp>
          <p:nvSpPr>
            <p:cNvPr name="Freeform 20" id="20"/>
            <p:cNvSpPr/>
            <p:nvPr/>
          </p:nvSpPr>
          <p:spPr>
            <a:xfrm flipH="false" flipV="false" rot="0">
              <a:off x="0" y="0"/>
              <a:ext cx="1115738" cy="312952"/>
            </a:xfrm>
            <a:custGeom>
              <a:avLst/>
              <a:gdLst/>
              <a:ahLst/>
              <a:cxnLst/>
              <a:rect r="r" b="b" t="t" l="l"/>
              <a:pathLst>
                <a:path h="312952" w="1115738">
                  <a:moveTo>
                    <a:pt x="93203" y="0"/>
                  </a:moveTo>
                  <a:lnTo>
                    <a:pt x="1022535" y="0"/>
                  </a:lnTo>
                  <a:cubicBezTo>
                    <a:pt x="1074010" y="0"/>
                    <a:pt x="1115738" y="41728"/>
                    <a:pt x="1115738" y="93203"/>
                  </a:cubicBezTo>
                  <a:lnTo>
                    <a:pt x="1115738" y="219749"/>
                  </a:lnTo>
                  <a:cubicBezTo>
                    <a:pt x="1115738" y="244468"/>
                    <a:pt x="1105919" y="268174"/>
                    <a:pt x="1088440" y="285653"/>
                  </a:cubicBezTo>
                  <a:cubicBezTo>
                    <a:pt x="1070961" y="303132"/>
                    <a:pt x="1047254" y="312952"/>
                    <a:pt x="1022535" y="312952"/>
                  </a:cubicBezTo>
                  <a:lnTo>
                    <a:pt x="93203" y="312952"/>
                  </a:lnTo>
                  <a:cubicBezTo>
                    <a:pt x="41728" y="312952"/>
                    <a:pt x="0" y="271223"/>
                    <a:pt x="0" y="219749"/>
                  </a:cubicBezTo>
                  <a:lnTo>
                    <a:pt x="0" y="93203"/>
                  </a:lnTo>
                  <a:cubicBezTo>
                    <a:pt x="0" y="41728"/>
                    <a:pt x="41728" y="0"/>
                    <a:pt x="93203" y="0"/>
                  </a:cubicBezTo>
                  <a:close/>
                </a:path>
              </a:pathLst>
            </a:custGeom>
            <a:solidFill>
              <a:srgbClr val="5D869D"/>
            </a:solidFill>
          </p:spPr>
        </p:sp>
        <p:sp>
          <p:nvSpPr>
            <p:cNvPr name="TextBox 21" id="21"/>
            <p:cNvSpPr txBox="true"/>
            <p:nvPr/>
          </p:nvSpPr>
          <p:spPr>
            <a:xfrm>
              <a:off x="0" y="-38100"/>
              <a:ext cx="1115738" cy="35105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504297" y="1864375"/>
            <a:ext cx="3323431" cy="695991"/>
          </a:xfrm>
          <a:prstGeom prst="rect">
            <a:avLst/>
          </a:prstGeom>
        </p:spPr>
        <p:txBody>
          <a:bodyPr anchor="t" rtlCol="false" tIns="0" lIns="0" bIns="0" rIns="0">
            <a:spAutoFit/>
          </a:bodyPr>
          <a:lstStyle/>
          <a:p>
            <a:pPr algn="ctr">
              <a:lnSpc>
                <a:spcPts val="5738"/>
              </a:lnSpc>
            </a:pPr>
            <a:r>
              <a:rPr lang="en-US" sz="4098">
                <a:solidFill>
                  <a:srgbClr val="FFFFFF"/>
                </a:solidFill>
                <a:latin typeface="Noto Serif Ethiopic Condensed Bold"/>
              </a:rPr>
              <a:t>Chaeskanacha</a:t>
            </a:r>
          </a:p>
        </p:txBody>
      </p:sp>
      <p:sp>
        <p:nvSpPr>
          <p:cNvPr name="TextBox 23" id="23"/>
          <p:cNvSpPr txBox="true"/>
          <p:nvPr/>
        </p:nvSpPr>
        <p:spPr>
          <a:xfrm rot="0">
            <a:off x="9923863" y="3324542"/>
            <a:ext cx="7335437" cy="6299836"/>
          </a:xfrm>
          <a:prstGeom prst="rect">
            <a:avLst/>
          </a:prstGeom>
        </p:spPr>
        <p:txBody>
          <a:bodyPr anchor="t" rtlCol="false" tIns="0" lIns="0" bIns="0" rIns="0">
            <a:spAutoFit/>
          </a:bodyPr>
          <a:lstStyle/>
          <a:p>
            <a:pPr algn="just" marL="453384" indent="-226692" lvl="1">
              <a:lnSpc>
                <a:spcPts val="2939"/>
              </a:lnSpc>
              <a:buAutoNum type="arabicPeriod" startAt="1"/>
            </a:pPr>
            <a:r>
              <a:rPr lang="en-US" sz="2099">
                <a:solidFill>
                  <a:srgbClr val="000000"/>
                </a:solidFill>
                <a:latin typeface="Noto Serif Ethiopic Condensed Bold"/>
              </a:rPr>
              <a:t>Pembuatan Design UI/UX InfoNesa bersama Darren Eduardo.</a:t>
            </a:r>
          </a:p>
          <a:p>
            <a:pPr algn="just" marL="453384" indent="-226692" lvl="1">
              <a:lnSpc>
                <a:spcPts val="2939"/>
              </a:lnSpc>
              <a:buAutoNum type="arabicPeriod" startAt="1"/>
            </a:pPr>
            <a:r>
              <a:rPr lang="en-US" sz="2099">
                <a:solidFill>
                  <a:srgbClr val="000000"/>
                </a:solidFill>
                <a:latin typeface="Noto Serif Ethiopic Condensed Bold"/>
              </a:rPr>
              <a:t>Mencari Informasi tentang Pimpinan Tinggi Unesa, Visi &amp; Misi Unesa, Dekan Fakultas, Visi &amp; Misi Fakultas, Visi &amp; Misi Program Studi, Link Prodi dan Sosial Media Prodi bersama Darren Eduardo.</a:t>
            </a:r>
          </a:p>
          <a:p>
            <a:pPr algn="just" marL="453384" indent="-226692" lvl="1">
              <a:lnSpc>
                <a:spcPts val="2939"/>
              </a:lnSpc>
              <a:buAutoNum type="arabicPeriod" startAt="1"/>
            </a:pPr>
            <a:r>
              <a:rPr lang="en-US" sz="2099">
                <a:solidFill>
                  <a:srgbClr val="000000"/>
                </a:solidFill>
                <a:latin typeface="Noto Serif Ethiopic Condensed Bold"/>
              </a:rPr>
              <a:t>Membuat Sentinel Search pada laman dashboard untuk mencari Informasi Program Studi di Unesa bersama Darren Eduardo. </a:t>
            </a:r>
          </a:p>
          <a:p>
            <a:pPr algn="just" marL="453384" indent="-226692" lvl="1">
              <a:lnSpc>
                <a:spcPts val="2939"/>
              </a:lnSpc>
              <a:buAutoNum type="arabicPeriod" startAt="1"/>
            </a:pPr>
            <a:r>
              <a:rPr lang="en-US" sz="2099">
                <a:solidFill>
                  <a:srgbClr val="000000"/>
                </a:solidFill>
                <a:latin typeface="Noto Serif Ethiopic Condensed Bold"/>
              </a:rPr>
              <a:t>Membuat Source Code pada InfoNesa bersama Chaeskanacha.</a:t>
            </a:r>
          </a:p>
          <a:p>
            <a:pPr algn="just" marL="453384" indent="-226692" lvl="1">
              <a:lnSpc>
                <a:spcPts val="2939"/>
              </a:lnSpc>
              <a:buAutoNum type="arabicPeriod" startAt="1"/>
            </a:pPr>
            <a:r>
              <a:rPr lang="en-US" sz="2099">
                <a:solidFill>
                  <a:srgbClr val="000000"/>
                </a:solidFill>
                <a:latin typeface="Noto Serif Ethiopic Condensed Bold"/>
              </a:rPr>
              <a:t>Membuat ppt laporan project akhir.</a:t>
            </a:r>
          </a:p>
          <a:p>
            <a:pPr algn="just" marL="453384" indent="-226692" lvl="1">
              <a:lnSpc>
                <a:spcPts val="2939"/>
              </a:lnSpc>
              <a:buAutoNum type="arabicPeriod" startAt="1"/>
            </a:pPr>
            <a:r>
              <a:rPr lang="en-US" sz="2099">
                <a:solidFill>
                  <a:srgbClr val="000000"/>
                </a:solidFill>
                <a:latin typeface="Noto Serif Ethiopic Condensed Bold"/>
              </a:rPr>
              <a:t>Membenahi code background skor akhir pada def rekomakhir.</a:t>
            </a:r>
          </a:p>
          <a:p>
            <a:pPr algn="just" marL="453384" indent="-226692" lvl="1">
              <a:lnSpc>
                <a:spcPts val="2939"/>
              </a:lnSpc>
              <a:buAutoNum type="arabicPeriod" startAt="1"/>
            </a:pPr>
            <a:r>
              <a:rPr lang="en-US" sz="2099">
                <a:solidFill>
                  <a:srgbClr val="000000"/>
                </a:solidFill>
                <a:latin typeface="Noto Serif Ethiopic Condensed Bold"/>
              </a:rPr>
              <a:t>Finishing Code</a:t>
            </a:r>
          </a:p>
          <a:p>
            <a:pPr algn="just">
              <a:lnSpc>
                <a:spcPts val="2939"/>
              </a:lnSpc>
            </a:pPr>
          </a:p>
          <a:p>
            <a:pPr algn="just">
              <a:lnSpc>
                <a:spcPts val="2939"/>
              </a:lnSpc>
            </a:pPr>
          </a:p>
        </p:txBody>
      </p:sp>
      <p:sp>
        <p:nvSpPr>
          <p:cNvPr name="TextBox 24" id="24"/>
          <p:cNvSpPr txBox="true"/>
          <p:nvPr/>
        </p:nvSpPr>
        <p:spPr>
          <a:xfrm rot="0">
            <a:off x="843414" y="3315017"/>
            <a:ext cx="7335437" cy="5589906"/>
          </a:xfrm>
          <a:prstGeom prst="rect">
            <a:avLst/>
          </a:prstGeom>
        </p:spPr>
        <p:txBody>
          <a:bodyPr anchor="t" rtlCol="false" tIns="0" lIns="0" bIns="0" rIns="0">
            <a:spAutoFit/>
          </a:bodyPr>
          <a:lstStyle/>
          <a:p>
            <a:pPr algn="just" marL="496562" indent="-248281" lvl="1">
              <a:lnSpc>
                <a:spcPts val="3219"/>
              </a:lnSpc>
              <a:buAutoNum type="arabicPeriod" startAt="1"/>
            </a:pPr>
            <a:r>
              <a:rPr lang="en-US" sz="2299">
                <a:solidFill>
                  <a:srgbClr val="000000"/>
                </a:solidFill>
                <a:latin typeface="Noto Serif Ethiopic Condensed Bold"/>
              </a:rPr>
              <a:t>Menggabungkan dan memperbaiki kode bersama Darren Eduardo.</a:t>
            </a:r>
          </a:p>
          <a:p>
            <a:pPr algn="just" marL="496562" indent="-248281" lvl="1">
              <a:lnSpc>
                <a:spcPts val="3219"/>
              </a:lnSpc>
              <a:buAutoNum type="arabicPeriod" startAt="1"/>
            </a:pPr>
            <a:r>
              <a:rPr lang="en-US" sz="2299">
                <a:solidFill>
                  <a:srgbClr val="000000"/>
                </a:solidFill>
                <a:latin typeface="Noto Serif Ethiopic Condensed Bold"/>
              </a:rPr>
              <a:t>Membantu alisha dalam pembuatan kode try u.</a:t>
            </a:r>
          </a:p>
          <a:p>
            <a:pPr algn="just" marL="496562" indent="-248281" lvl="1">
              <a:lnSpc>
                <a:spcPts val="3219"/>
              </a:lnSpc>
              <a:buAutoNum type="arabicPeriod" startAt="1"/>
            </a:pPr>
            <a:r>
              <a:rPr lang="en-US" sz="2299">
                <a:solidFill>
                  <a:srgbClr val="000000"/>
                </a:solidFill>
                <a:latin typeface="Noto Serif Ethiopic Condensed Bold"/>
              </a:rPr>
              <a:t>Membantu memperbaiki Sentinel Search pada laman dashboard untuk mencari Informasi Program Studi di Unesa bersama Darren Eduardo. </a:t>
            </a:r>
          </a:p>
          <a:p>
            <a:pPr algn="just" marL="496562" indent="-248281" lvl="1">
              <a:lnSpc>
                <a:spcPts val="3219"/>
              </a:lnSpc>
              <a:buAutoNum type="arabicPeriod" startAt="1"/>
            </a:pPr>
            <a:r>
              <a:rPr lang="en-US" sz="2299">
                <a:solidFill>
                  <a:srgbClr val="000000"/>
                </a:solidFill>
                <a:latin typeface="Noto Serif Ethiopic Condensed Bold"/>
              </a:rPr>
              <a:t>Membantu menyelesaikan error yang terjadi.</a:t>
            </a:r>
          </a:p>
          <a:p>
            <a:pPr algn="just" marL="496562" indent="-248281" lvl="1">
              <a:lnSpc>
                <a:spcPts val="3219"/>
              </a:lnSpc>
              <a:buAutoNum type="arabicPeriod" startAt="1"/>
            </a:pPr>
            <a:r>
              <a:rPr lang="en-US" sz="2299">
                <a:solidFill>
                  <a:srgbClr val="000000"/>
                </a:solidFill>
                <a:latin typeface="Noto Serif Ethiopic Condensed Bold"/>
              </a:rPr>
              <a:t>Membuat ppt laporan project akhir bersama chaeskanacha.</a:t>
            </a:r>
          </a:p>
          <a:p>
            <a:pPr algn="just" marL="496562" indent="-248281" lvl="1">
              <a:lnSpc>
                <a:spcPts val="3219"/>
              </a:lnSpc>
              <a:buAutoNum type="arabicPeriod" startAt="1"/>
            </a:pPr>
            <a:r>
              <a:rPr lang="en-US" sz="2299">
                <a:solidFill>
                  <a:srgbClr val="000000"/>
                </a:solidFill>
                <a:latin typeface="Noto Serif Ethiopic Condensed Bold"/>
              </a:rPr>
              <a:t>Membuat flowchart alur pengembangan dan infonesa</a:t>
            </a:r>
          </a:p>
          <a:p>
            <a:pPr algn="just" marL="496562" indent="-248281" lvl="1">
              <a:lnSpc>
                <a:spcPts val="3219"/>
              </a:lnSpc>
              <a:buAutoNum type="arabicPeriod" startAt="1"/>
            </a:pPr>
            <a:r>
              <a:rPr lang="en-US" sz="2299">
                <a:solidFill>
                  <a:srgbClr val="000000"/>
                </a:solidFill>
                <a:latin typeface="Noto Serif Ethiopic Condensed Bold"/>
              </a:rPr>
              <a:t>Finishing Code.</a:t>
            </a:r>
          </a:p>
          <a:p>
            <a:pPr algn="just">
              <a:lnSpc>
                <a:spcPts val="3219"/>
              </a:lnSpc>
            </a:pPr>
          </a:p>
          <a:p>
            <a:pPr algn="just">
              <a:lnSpc>
                <a:spcPts val="3219"/>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843414" y="2392720"/>
            <a:ext cx="7485687" cy="6865580"/>
            <a:chOff x="0" y="0"/>
            <a:chExt cx="1971539" cy="1808219"/>
          </a:xfrm>
        </p:grpSpPr>
        <p:sp>
          <p:nvSpPr>
            <p:cNvPr name="Freeform 9" id="9"/>
            <p:cNvSpPr/>
            <p:nvPr/>
          </p:nvSpPr>
          <p:spPr>
            <a:xfrm flipH="false" flipV="false" rot="0">
              <a:off x="0" y="0"/>
              <a:ext cx="1971539" cy="1808219"/>
            </a:xfrm>
            <a:custGeom>
              <a:avLst/>
              <a:gdLst/>
              <a:ahLst/>
              <a:cxnLst/>
              <a:rect r="r" b="b" t="t" l="l"/>
              <a:pathLst>
                <a:path h="1808219" w="1971539">
                  <a:moveTo>
                    <a:pt x="52746" y="0"/>
                  </a:moveTo>
                  <a:lnTo>
                    <a:pt x="1918793" y="0"/>
                  </a:lnTo>
                  <a:cubicBezTo>
                    <a:pt x="1947924" y="0"/>
                    <a:pt x="1971539" y="23615"/>
                    <a:pt x="1971539" y="52746"/>
                  </a:cubicBezTo>
                  <a:lnTo>
                    <a:pt x="1971539" y="1755473"/>
                  </a:lnTo>
                  <a:cubicBezTo>
                    <a:pt x="1971539" y="1784603"/>
                    <a:pt x="1947924" y="1808219"/>
                    <a:pt x="1918793" y="1808219"/>
                  </a:cubicBezTo>
                  <a:lnTo>
                    <a:pt x="52746" y="1808219"/>
                  </a:lnTo>
                  <a:cubicBezTo>
                    <a:pt x="23615" y="1808219"/>
                    <a:pt x="0" y="1784603"/>
                    <a:pt x="0" y="1755473"/>
                  </a:cubicBezTo>
                  <a:lnTo>
                    <a:pt x="0" y="52746"/>
                  </a:lnTo>
                  <a:cubicBezTo>
                    <a:pt x="0" y="23615"/>
                    <a:pt x="23615" y="0"/>
                    <a:pt x="52746" y="0"/>
                  </a:cubicBezTo>
                  <a:close/>
                </a:path>
              </a:pathLst>
            </a:custGeom>
            <a:solidFill>
              <a:srgbClr val="D0B8A8"/>
            </a:solidFill>
          </p:spPr>
        </p:sp>
        <p:sp>
          <p:nvSpPr>
            <p:cNvPr name="TextBox 10" id="10"/>
            <p:cNvSpPr txBox="true"/>
            <p:nvPr/>
          </p:nvSpPr>
          <p:spPr>
            <a:xfrm>
              <a:off x="0" y="-38100"/>
              <a:ext cx="1971539" cy="1846319"/>
            </a:xfrm>
            <a:prstGeom prst="rect">
              <a:avLst/>
            </a:prstGeom>
          </p:spPr>
          <p:txBody>
            <a:bodyPr anchor="ctr" rtlCol="false" tIns="50800" lIns="50800" bIns="50800" rIns="50800"/>
            <a:lstStyle/>
            <a:p>
              <a:pPr algn="l" marL="410209" indent="-205105" lvl="1">
                <a:lnSpc>
                  <a:spcPts val="2659"/>
                </a:lnSpc>
                <a:buAutoNum type="arabicPeriod" startAt="1"/>
              </a:pPr>
              <a:r>
                <a:rPr lang="en-US" sz="1899">
                  <a:solidFill>
                    <a:srgbClr val="000000"/>
                  </a:solidFill>
                  <a:latin typeface="Canva Sans Bold"/>
                </a:rPr>
                <a:t>Merancang Design UI/UX TryNesa.</a:t>
              </a:r>
            </a:p>
            <a:p>
              <a:pPr algn="l" marL="410209" indent="-205105" lvl="1">
                <a:lnSpc>
                  <a:spcPts val="2659"/>
                </a:lnSpc>
                <a:buAutoNum type="arabicPeriod" startAt="1"/>
              </a:pPr>
              <a:r>
                <a:rPr lang="en-US" sz="1899">
                  <a:solidFill>
                    <a:srgbClr val="000000"/>
                  </a:solidFill>
                  <a:latin typeface="Canva Sans Bold"/>
                </a:rPr>
                <a:t>Pembuatan Design UI/UX InfoNesa bersama Chaeskanacha.</a:t>
              </a:r>
            </a:p>
            <a:p>
              <a:pPr algn="l" marL="410209" indent="-205105" lvl="1">
                <a:lnSpc>
                  <a:spcPts val="2659"/>
                </a:lnSpc>
                <a:buAutoNum type="arabicPeriod" startAt="1"/>
              </a:pPr>
              <a:r>
                <a:rPr lang="en-US" sz="1899">
                  <a:solidFill>
                    <a:srgbClr val="000000"/>
                  </a:solidFill>
                  <a:latin typeface="Canva Sans Bold"/>
                </a:rPr>
                <a:t>Mencari Informasi tentang Pimpinan Tinggi Unesa, Visi &amp; Misi Unesa, Dekan Fakultas, Visi &amp; Misi Fakultas, Visi &amp; Misi Program Studi, Link Prodi dan Sosial Media Prodi bersama Chaeskanacha.</a:t>
              </a:r>
            </a:p>
            <a:p>
              <a:pPr algn="l" marL="410209" indent="-205105" lvl="1">
                <a:lnSpc>
                  <a:spcPts val="2659"/>
                </a:lnSpc>
                <a:buAutoNum type="arabicPeriod" startAt="1"/>
              </a:pPr>
              <a:r>
                <a:rPr lang="en-US" sz="1899">
                  <a:solidFill>
                    <a:srgbClr val="000000"/>
                  </a:solidFill>
                  <a:latin typeface="Canva Sans Bold"/>
                </a:rPr>
                <a:t>Membuat Sentinel Search pada laman dashboard untuk mencari Informasi Program Studi di Unesa bersama Chaeskanacha &amp; Alisha. </a:t>
              </a:r>
            </a:p>
            <a:p>
              <a:pPr algn="l" marL="410209" indent="-205105" lvl="1">
                <a:lnSpc>
                  <a:spcPts val="2659"/>
                </a:lnSpc>
                <a:buAutoNum type="arabicPeriod" startAt="1"/>
              </a:pPr>
              <a:r>
                <a:rPr lang="en-US" sz="1899">
                  <a:solidFill>
                    <a:srgbClr val="000000"/>
                  </a:solidFill>
                  <a:latin typeface="Canva Sans Bold"/>
                </a:rPr>
                <a:t>Membuat Source Code pada InfoNesa bersama Chaeskanacha.</a:t>
              </a:r>
            </a:p>
            <a:p>
              <a:pPr algn="l" marL="410209" indent="-205105" lvl="1">
                <a:lnSpc>
                  <a:spcPts val="2659"/>
                </a:lnSpc>
                <a:buAutoNum type="arabicPeriod" startAt="1"/>
              </a:pPr>
              <a:r>
                <a:rPr lang="en-US" sz="1899">
                  <a:solidFill>
                    <a:srgbClr val="000000"/>
                  </a:solidFill>
                  <a:latin typeface="Canva Sans Bold"/>
                </a:rPr>
                <a:t>Menggabungkan dan Memperbaiki Source Code secara keseluruhan bersama Tsalma.</a:t>
              </a:r>
            </a:p>
            <a:p>
              <a:pPr algn="l" marL="410209" indent="-205105" lvl="1">
                <a:lnSpc>
                  <a:spcPts val="2659"/>
                </a:lnSpc>
                <a:buAutoNum type="arabicPeriod" startAt="1"/>
              </a:pPr>
              <a:r>
                <a:rPr lang="en-US" sz="1899">
                  <a:solidFill>
                    <a:srgbClr val="000000"/>
                  </a:solidFill>
                  <a:latin typeface="Canva Sans Bold"/>
                </a:rPr>
                <a:t>Memperbaiki Source Code pada formulir Try-U</a:t>
              </a:r>
            </a:p>
            <a:p>
              <a:pPr algn="l" marL="410209" indent="-205105" lvl="1">
                <a:lnSpc>
                  <a:spcPts val="2659"/>
                </a:lnSpc>
                <a:buAutoNum type="arabicPeriod" startAt="1"/>
              </a:pPr>
              <a:r>
                <a:rPr lang="en-US" sz="1899">
                  <a:solidFill>
                    <a:srgbClr val="000000"/>
                  </a:solidFill>
                  <a:latin typeface="Canva Sans Bold"/>
                </a:rPr>
                <a:t>Finishing Code.</a:t>
              </a:r>
            </a:p>
            <a:p>
              <a:pPr algn="l">
                <a:lnSpc>
                  <a:spcPts val="2659"/>
                </a:lnSpc>
              </a:pPr>
            </a:p>
          </p:txBody>
        </p:sp>
      </p:grpSp>
      <p:sp>
        <p:nvSpPr>
          <p:cNvPr name="TextBox 11" id="11"/>
          <p:cNvSpPr txBox="true"/>
          <p:nvPr/>
        </p:nvSpPr>
        <p:spPr>
          <a:xfrm rot="0">
            <a:off x="5977017" y="358160"/>
            <a:ext cx="6333966"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KONTRIBUSI</a:t>
            </a:r>
          </a:p>
        </p:txBody>
      </p:sp>
      <p:grpSp>
        <p:nvGrpSpPr>
          <p:cNvPr name="Group 12" id="12"/>
          <p:cNvGrpSpPr/>
          <p:nvPr/>
        </p:nvGrpSpPr>
        <p:grpSpPr>
          <a:xfrm rot="0">
            <a:off x="9967521" y="2739410"/>
            <a:ext cx="7485687" cy="7116121"/>
            <a:chOff x="0" y="0"/>
            <a:chExt cx="1971539" cy="1874205"/>
          </a:xfrm>
        </p:grpSpPr>
        <p:sp>
          <p:nvSpPr>
            <p:cNvPr name="Freeform 13" id="13"/>
            <p:cNvSpPr/>
            <p:nvPr/>
          </p:nvSpPr>
          <p:spPr>
            <a:xfrm flipH="false" flipV="false" rot="0">
              <a:off x="0" y="0"/>
              <a:ext cx="1971539" cy="1874205"/>
            </a:xfrm>
            <a:custGeom>
              <a:avLst/>
              <a:gdLst/>
              <a:ahLst/>
              <a:cxnLst/>
              <a:rect r="r" b="b" t="t" l="l"/>
              <a:pathLst>
                <a:path h="1874205" w="1971539">
                  <a:moveTo>
                    <a:pt x="52746" y="0"/>
                  </a:moveTo>
                  <a:lnTo>
                    <a:pt x="1918793" y="0"/>
                  </a:lnTo>
                  <a:cubicBezTo>
                    <a:pt x="1947924" y="0"/>
                    <a:pt x="1971539" y="23615"/>
                    <a:pt x="1971539" y="52746"/>
                  </a:cubicBezTo>
                  <a:lnTo>
                    <a:pt x="1971539" y="1821459"/>
                  </a:lnTo>
                  <a:cubicBezTo>
                    <a:pt x="1971539" y="1850590"/>
                    <a:pt x="1947924" y="1874205"/>
                    <a:pt x="1918793" y="1874205"/>
                  </a:cubicBezTo>
                  <a:lnTo>
                    <a:pt x="52746" y="1874205"/>
                  </a:lnTo>
                  <a:cubicBezTo>
                    <a:pt x="38757" y="1874205"/>
                    <a:pt x="25341" y="1868648"/>
                    <a:pt x="15449" y="1858756"/>
                  </a:cubicBezTo>
                  <a:cubicBezTo>
                    <a:pt x="5557" y="1848864"/>
                    <a:pt x="0" y="1835448"/>
                    <a:pt x="0" y="1821459"/>
                  </a:cubicBezTo>
                  <a:lnTo>
                    <a:pt x="0" y="52746"/>
                  </a:lnTo>
                  <a:cubicBezTo>
                    <a:pt x="0" y="23615"/>
                    <a:pt x="23615" y="0"/>
                    <a:pt x="52746" y="0"/>
                  </a:cubicBezTo>
                  <a:close/>
                </a:path>
              </a:pathLst>
            </a:custGeom>
            <a:solidFill>
              <a:srgbClr val="D0B8A8"/>
            </a:solidFill>
          </p:spPr>
        </p:sp>
        <p:sp>
          <p:nvSpPr>
            <p:cNvPr name="TextBox 14" id="14"/>
            <p:cNvSpPr txBox="true"/>
            <p:nvPr/>
          </p:nvSpPr>
          <p:spPr>
            <a:xfrm>
              <a:off x="0" y="-38100"/>
              <a:ext cx="1971539" cy="1912305"/>
            </a:xfrm>
            <a:prstGeom prst="rect">
              <a:avLst/>
            </a:prstGeom>
          </p:spPr>
          <p:txBody>
            <a:bodyPr anchor="ctr" rtlCol="false" tIns="50800" lIns="50800" bIns="50800" rIns="50800"/>
            <a:lstStyle/>
            <a:p>
              <a:pPr algn="just" marL="410209" indent="-205105" lvl="1">
                <a:lnSpc>
                  <a:spcPts val="2659"/>
                </a:lnSpc>
                <a:buAutoNum type="arabicPeriod" startAt="1"/>
              </a:pPr>
              <a:r>
                <a:rPr lang="en-US" sz="1899">
                  <a:solidFill>
                    <a:srgbClr val="000000"/>
                  </a:solidFill>
                  <a:latin typeface="Canva Sans Bold"/>
                </a:rPr>
                <a:t>Pembuatan source code sign up sign in full hingga dashboard</a:t>
              </a:r>
            </a:p>
            <a:p>
              <a:pPr algn="just" marL="410209" indent="-205105" lvl="1">
                <a:lnSpc>
                  <a:spcPts val="2659"/>
                </a:lnSpc>
                <a:buAutoNum type="arabicPeriod" startAt="1"/>
              </a:pPr>
              <a:r>
                <a:rPr lang="en-US" sz="1899">
                  <a:solidFill>
                    <a:srgbClr val="000000"/>
                  </a:solidFill>
                  <a:latin typeface="Canva Sans Bold"/>
                </a:rPr>
                <a:t>Pembuatan UI/UX animasi masuk, dashboard awal, sign in, sign up, dashboard, passing grade, try u</a:t>
              </a:r>
            </a:p>
            <a:p>
              <a:pPr algn="just" marL="410209" indent="-205105" lvl="1">
                <a:lnSpc>
                  <a:spcPts val="2659"/>
                </a:lnSpc>
                <a:buAutoNum type="arabicPeriod" startAt="1"/>
              </a:pPr>
              <a:r>
                <a:rPr lang="en-US" sz="1899">
                  <a:solidFill>
                    <a:srgbClr val="000000"/>
                  </a:solidFill>
                  <a:latin typeface="Canva Sans Bold"/>
                </a:rPr>
                <a:t>Mencari data dan menyortir data yang akan ditampilkan di passing grade melalui excel. </a:t>
              </a:r>
            </a:p>
            <a:p>
              <a:pPr algn="just" marL="410209" indent="-205105" lvl="1">
                <a:lnSpc>
                  <a:spcPts val="2659"/>
                </a:lnSpc>
                <a:buAutoNum type="arabicPeriod" startAt="1"/>
              </a:pPr>
              <a:r>
                <a:rPr lang="en-US" sz="1899">
                  <a:solidFill>
                    <a:srgbClr val="000000"/>
                  </a:solidFill>
                  <a:latin typeface="Canva Sans Bold"/>
                </a:rPr>
                <a:t>Pembuatan source code fitur passing grade full hingga selesai </a:t>
              </a:r>
            </a:p>
            <a:p>
              <a:pPr algn="just" marL="410209" indent="-205105" lvl="1">
                <a:lnSpc>
                  <a:spcPts val="2659"/>
                </a:lnSpc>
                <a:buAutoNum type="arabicPeriod" startAt="1"/>
              </a:pPr>
              <a:r>
                <a:rPr lang="en-US" sz="1899">
                  <a:solidFill>
                    <a:srgbClr val="000000"/>
                  </a:solidFill>
                  <a:latin typeface="Canva Sans Bold"/>
                </a:rPr>
                <a:t>Pembuatan formulir awal try-u</a:t>
              </a:r>
            </a:p>
            <a:p>
              <a:pPr algn="just" marL="410209" indent="-205105" lvl="1">
                <a:lnSpc>
                  <a:spcPts val="2659"/>
                </a:lnSpc>
                <a:buAutoNum type="arabicPeriod" startAt="1"/>
              </a:pPr>
              <a:r>
                <a:rPr lang="en-US" sz="1899">
                  <a:solidFill>
                    <a:srgbClr val="000000"/>
                  </a:solidFill>
                  <a:latin typeface="Canva Sans Bold"/>
                </a:rPr>
                <a:t>Design tampilan try-u dengan mengatur waktu, mengatur tombol, dan mengatur algoritma koreksi salah dan benar </a:t>
              </a:r>
            </a:p>
            <a:p>
              <a:pPr algn="just" marL="410209" indent="-205105" lvl="1">
                <a:lnSpc>
                  <a:spcPts val="2659"/>
                </a:lnSpc>
                <a:buAutoNum type="arabicPeriod" startAt="1"/>
              </a:pPr>
              <a:r>
                <a:rPr lang="en-US" sz="1899">
                  <a:solidFill>
                    <a:srgbClr val="000000"/>
                  </a:solidFill>
                  <a:latin typeface="Canva Sans Bold"/>
                </a:rPr>
                <a:t>Mengatur tree sebagai struktur data try u untuk menampilkan rekomendasi jurusan siswa.</a:t>
              </a:r>
            </a:p>
            <a:p>
              <a:pPr algn="just" marL="410209" indent="-205105" lvl="1">
                <a:lnSpc>
                  <a:spcPts val="2659"/>
                </a:lnSpc>
                <a:buAutoNum type="arabicPeriod" startAt="1"/>
              </a:pPr>
              <a:r>
                <a:rPr lang="en-US" sz="1899">
                  <a:solidFill>
                    <a:srgbClr val="000000"/>
                  </a:solidFill>
                  <a:latin typeface="Canva Sans Bold"/>
                </a:rPr>
                <a:t>Memperbaiki dan melanjutkan code tsalma untuk menampilkan layar hasil akhir try out </a:t>
              </a:r>
            </a:p>
            <a:p>
              <a:pPr algn="just" marL="410209" indent="-205105" lvl="1">
                <a:lnSpc>
                  <a:spcPts val="2659"/>
                </a:lnSpc>
                <a:buAutoNum type="arabicPeriod" startAt="1"/>
              </a:pPr>
              <a:r>
                <a:rPr lang="en-US" sz="1899">
                  <a:solidFill>
                    <a:srgbClr val="000000"/>
                  </a:solidFill>
                  <a:latin typeface="Canva Sans Bold"/>
                </a:rPr>
                <a:t>Membuat logika agar bisa 1 akun 1 pengerjaan try out</a:t>
              </a:r>
            </a:p>
            <a:p>
              <a:pPr algn="just" marL="410209" indent="-205105" lvl="1">
                <a:lnSpc>
                  <a:spcPts val="2659"/>
                </a:lnSpc>
                <a:buAutoNum type="arabicPeriod" startAt="1"/>
              </a:pPr>
              <a:r>
                <a:rPr lang="en-US" sz="1899">
                  <a:solidFill>
                    <a:srgbClr val="000000"/>
                  </a:solidFill>
                  <a:latin typeface="Canva Sans Bold"/>
                </a:rPr>
                <a:t>Membuat logika agar bisa mereset try out, sehingga siswa bisa untuk try out berkali kali jika melakukan reset try out. </a:t>
              </a:r>
            </a:p>
            <a:p>
              <a:pPr algn="just" marL="410209" indent="-205105" lvl="1">
                <a:lnSpc>
                  <a:spcPts val="2659"/>
                </a:lnSpc>
                <a:buAutoNum type="arabicPeriod" startAt="1"/>
              </a:pPr>
              <a:r>
                <a:rPr lang="en-US" sz="1899">
                  <a:solidFill>
                    <a:srgbClr val="000000"/>
                  </a:solidFill>
                  <a:latin typeface="Canva Sans Bold"/>
                </a:rPr>
                <a:t>Design rekom akhir</a:t>
              </a:r>
            </a:p>
            <a:p>
              <a:pPr algn="just" marL="410209" indent="-205105" lvl="1">
                <a:lnSpc>
                  <a:spcPts val="2659"/>
                </a:lnSpc>
                <a:buAutoNum type="arabicPeriod" startAt="1"/>
              </a:pPr>
              <a:r>
                <a:rPr lang="en-US" sz="1899">
                  <a:solidFill>
                    <a:srgbClr val="000000"/>
                  </a:solidFill>
                  <a:latin typeface="Canva Sans Bold"/>
                </a:rPr>
                <a:t>Finishing code </a:t>
              </a:r>
            </a:p>
            <a:p>
              <a:pPr algn="just">
                <a:lnSpc>
                  <a:spcPts val="2659"/>
                </a:lnSpc>
              </a:pPr>
            </a:p>
          </p:txBody>
        </p:sp>
      </p:grpSp>
      <p:grpSp>
        <p:nvGrpSpPr>
          <p:cNvPr name="Group 15" id="15"/>
          <p:cNvGrpSpPr/>
          <p:nvPr/>
        </p:nvGrpSpPr>
        <p:grpSpPr>
          <a:xfrm rot="0">
            <a:off x="843414" y="1798601"/>
            <a:ext cx="4236319" cy="1188239"/>
            <a:chOff x="0" y="0"/>
            <a:chExt cx="1115738" cy="312952"/>
          </a:xfrm>
        </p:grpSpPr>
        <p:sp>
          <p:nvSpPr>
            <p:cNvPr name="Freeform 16" id="16"/>
            <p:cNvSpPr/>
            <p:nvPr/>
          </p:nvSpPr>
          <p:spPr>
            <a:xfrm flipH="false" flipV="false" rot="0">
              <a:off x="0" y="0"/>
              <a:ext cx="1115738" cy="312952"/>
            </a:xfrm>
            <a:custGeom>
              <a:avLst/>
              <a:gdLst/>
              <a:ahLst/>
              <a:cxnLst/>
              <a:rect r="r" b="b" t="t" l="l"/>
              <a:pathLst>
                <a:path h="312952" w="1115738">
                  <a:moveTo>
                    <a:pt x="93203" y="0"/>
                  </a:moveTo>
                  <a:lnTo>
                    <a:pt x="1022535" y="0"/>
                  </a:lnTo>
                  <a:cubicBezTo>
                    <a:pt x="1074010" y="0"/>
                    <a:pt x="1115738" y="41728"/>
                    <a:pt x="1115738" y="93203"/>
                  </a:cubicBezTo>
                  <a:lnTo>
                    <a:pt x="1115738" y="219749"/>
                  </a:lnTo>
                  <a:cubicBezTo>
                    <a:pt x="1115738" y="244468"/>
                    <a:pt x="1105919" y="268174"/>
                    <a:pt x="1088440" y="285653"/>
                  </a:cubicBezTo>
                  <a:cubicBezTo>
                    <a:pt x="1070961" y="303132"/>
                    <a:pt x="1047254" y="312952"/>
                    <a:pt x="1022535" y="312952"/>
                  </a:cubicBezTo>
                  <a:lnTo>
                    <a:pt x="93203" y="312952"/>
                  </a:lnTo>
                  <a:cubicBezTo>
                    <a:pt x="41728" y="312952"/>
                    <a:pt x="0" y="271223"/>
                    <a:pt x="0" y="219749"/>
                  </a:cubicBezTo>
                  <a:lnTo>
                    <a:pt x="0" y="93203"/>
                  </a:lnTo>
                  <a:cubicBezTo>
                    <a:pt x="0" y="41728"/>
                    <a:pt x="41728" y="0"/>
                    <a:pt x="93203" y="0"/>
                  </a:cubicBezTo>
                  <a:close/>
                </a:path>
              </a:pathLst>
            </a:custGeom>
            <a:solidFill>
              <a:srgbClr val="5D869D"/>
            </a:solidFill>
          </p:spPr>
        </p:sp>
        <p:sp>
          <p:nvSpPr>
            <p:cNvPr name="TextBox 17" id="17"/>
            <p:cNvSpPr txBox="true"/>
            <p:nvPr/>
          </p:nvSpPr>
          <p:spPr>
            <a:xfrm>
              <a:off x="0" y="-38100"/>
              <a:ext cx="1115738" cy="351052"/>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74195" y="1935500"/>
            <a:ext cx="3774757" cy="695991"/>
          </a:xfrm>
          <a:prstGeom prst="rect">
            <a:avLst/>
          </a:prstGeom>
        </p:spPr>
        <p:txBody>
          <a:bodyPr anchor="t" rtlCol="false" tIns="0" lIns="0" bIns="0" rIns="0">
            <a:spAutoFit/>
          </a:bodyPr>
          <a:lstStyle/>
          <a:p>
            <a:pPr algn="ctr">
              <a:lnSpc>
                <a:spcPts val="5738"/>
              </a:lnSpc>
            </a:pPr>
            <a:r>
              <a:rPr lang="en-US" sz="4098">
                <a:solidFill>
                  <a:srgbClr val="FFFFFF"/>
                </a:solidFill>
                <a:latin typeface="Noto Serif Ethiopic Condensed Bold"/>
              </a:rPr>
              <a:t>Darren Eduardo</a:t>
            </a:r>
          </a:p>
        </p:txBody>
      </p:sp>
      <p:grpSp>
        <p:nvGrpSpPr>
          <p:cNvPr name="Group 19" id="19"/>
          <p:cNvGrpSpPr/>
          <p:nvPr/>
        </p:nvGrpSpPr>
        <p:grpSpPr>
          <a:xfrm rot="0">
            <a:off x="12846522" y="1551171"/>
            <a:ext cx="4236319" cy="1188239"/>
            <a:chOff x="0" y="0"/>
            <a:chExt cx="1115738" cy="312952"/>
          </a:xfrm>
        </p:grpSpPr>
        <p:sp>
          <p:nvSpPr>
            <p:cNvPr name="Freeform 20" id="20"/>
            <p:cNvSpPr/>
            <p:nvPr/>
          </p:nvSpPr>
          <p:spPr>
            <a:xfrm flipH="false" flipV="false" rot="0">
              <a:off x="0" y="0"/>
              <a:ext cx="1115738" cy="312952"/>
            </a:xfrm>
            <a:custGeom>
              <a:avLst/>
              <a:gdLst/>
              <a:ahLst/>
              <a:cxnLst/>
              <a:rect r="r" b="b" t="t" l="l"/>
              <a:pathLst>
                <a:path h="312952" w="1115738">
                  <a:moveTo>
                    <a:pt x="93203" y="0"/>
                  </a:moveTo>
                  <a:lnTo>
                    <a:pt x="1022535" y="0"/>
                  </a:lnTo>
                  <a:cubicBezTo>
                    <a:pt x="1074010" y="0"/>
                    <a:pt x="1115738" y="41728"/>
                    <a:pt x="1115738" y="93203"/>
                  </a:cubicBezTo>
                  <a:lnTo>
                    <a:pt x="1115738" y="219749"/>
                  </a:lnTo>
                  <a:cubicBezTo>
                    <a:pt x="1115738" y="244468"/>
                    <a:pt x="1105919" y="268174"/>
                    <a:pt x="1088440" y="285653"/>
                  </a:cubicBezTo>
                  <a:cubicBezTo>
                    <a:pt x="1070961" y="303132"/>
                    <a:pt x="1047254" y="312952"/>
                    <a:pt x="1022535" y="312952"/>
                  </a:cubicBezTo>
                  <a:lnTo>
                    <a:pt x="93203" y="312952"/>
                  </a:lnTo>
                  <a:cubicBezTo>
                    <a:pt x="41728" y="312952"/>
                    <a:pt x="0" y="271223"/>
                    <a:pt x="0" y="219749"/>
                  </a:cubicBezTo>
                  <a:lnTo>
                    <a:pt x="0" y="93203"/>
                  </a:lnTo>
                  <a:cubicBezTo>
                    <a:pt x="0" y="41728"/>
                    <a:pt x="41728" y="0"/>
                    <a:pt x="93203" y="0"/>
                  </a:cubicBezTo>
                  <a:close/>
                </a:path>
              </a:pathLst>
            </a:custGeom>
            <a:solidFill>
              <a:srgbClr val="5D869D"/>
            </a:solidFill>
          </p:spPr>
        </p:sp>
        <p:sp>
          <p:nvSpPr>
            <p:cNvPr name="TextBox 21" id="21"/>
            <p:cNvSpPr txBox="true"/>
            <p:nvPr/>
          </p:nvSpPr>
          <p:spPr>
            <a:xfrm>
              <a:off x="0" y="-38100"/>
              <a:ext cx="1115738" cy="351052"/>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434933" y="1625605"/>
            <a:ext cx="3046809" cy="695991"/>
          </a:xfrm>
          <a:prstGeom prst="rect">
            <a:avLst/>
          </a:prstGeom>
        </p:spPr>
        <p:txBody>
          <a:bodyPr anchor="t" rtlCol="false" tIns="0" lIns="0" bIns="0" rIns="0">
            <a:spAutoFit/>
          </a:bodyPr>
          <a:lstStyle/>
          <a:p>
            <a:pPr algn="ctr">
              <a:lnSpc>
                <a:spcPts val="5738"/>
              </a:lnSpc>
            </a:pPr>
            <a:r>
              <a:rPr lang="en-US" sz="4098">
                <a:solidFill>
                  <a:srgbClr val="FFFFFF"/>
                </a:solidFill>
                <a:latin typeface="Noto Serif Ethiopic Condensed Bold"/>
              </a:rPr>
              <a:t>Alisha Deana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703237" y="-3540352"/>
            <a:ext cx="16881526" cy="11078501"/>
          </a:xfrm>
          <a:custGeom>
            <a:avLst/>
            <a:gdLst/>
            <a:ahLst/>
            <a:cxnLst/>
            <a:rect r="r" b="b" t="t" l="l"/>
            <a:pathLst>
              <a:path h="11078501" w="16881526">
                <a:moveTo>
                  <a:pt x="0" y="0"/>
                </a:moveTo>
                <a:lnTo>
                  <a:pt x="16881526" y="0"/>
                </a:lnTo>
                <a:lnTo>
                  <a:pt x="16881526" y="11078501"/>
                </a:lnTo>
                <a:lnTo>
                  <a:pt x="0" y="11078501"/>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6361" y="-3455952"/>
            <a:ext cx="16595278" cy="10890651"/>
          </a:xfrm>
          <a:custGeom>
            <a:avLst/>
            <a:gdLst/>
            <a:ahLst/>
            <a:cxnLst/>
            <a:rect r="r" b="b" t="t" l="l"/>
            <a:pathLst>
              <a:path h="10890651" w="16595278">
                <a:moveTo>
                  <a:pt x="0" y="0"/>
                </a:moveTo>
                <a:lnTo>
                  <a:pt x="16595278" y="0"/>
                </a:lnTo>
                <a:lnTo>
                  <a:pt x="16595278" y="10890651"/>
                </a:lnTo>
                <a:lnTo>
                  <a:pt x="0" y="10890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797213">
            <a:off x="15294316" y="7224859"/>
            <a:ext cx="5987368" cy="2096634"/>
          </a:xfrm>
          <a:custGeom>
            <a:avLst/>
            <a:gdLst/>
            <a:ahLst/>
            <a:cxnLst/>
            <a:rect r="r" b="b" t="t" l="l"/>
            <a:pathLst>
              <a:path h="2096634" w="5987368">
                <a:moveTo>
                  <a:pt x="0" y="0"/>
                </a:moveTo>
                <a:lnTo>
                  <a:pt x="5987368" y="0"/>
                </a:lnTo>
                <a:lnTo>
                  <a:pt x="5987368" y="2096634"/>
                </a:lnTo>
                <a:lnTo>
                  <a:pt x="0" y="20966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910487">
            <a:off x="-2665848" y="8109383"/>
            <a:ext cx="7315200" cy="2297833"/>
          </a:xfrm>
          <a:custGeom>
            <a:avLst/>
            <a:gdLst/>
            <a:ahLst/>
            <a:cxnLst/>
            <a:rect r="r" b="b" t="t" l="l"/>
            <a:pathLst>
              <a:path h="2297833" w="7315200">
                <a:moveTo>
                  <a:pt x="0" y="0"/>
                </a:moveTo>
                <a:lnTo>
                  <a:pt x="7315200" y="0"/>
                </a:lnTo>
                <a:lnTo>
                  <a:pt x="7315200" y="2297834"/>
                </a:lnTo>
                <a:lnTo>
                  <a:pt x="0" y="22978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918439" y="312770"/>
            <a:ext cx="10138528" cy="1279460"/>
          </a:xfrm>
          <a:prstGeom prst="rect">
            <a:avLst/>
          </a:prstGeom>
        </p:spPr>
        <p:txBody>
          <a:bodyPr anchor="t" rtlCol="false" tIns="0" lIns="0" bIns="0" rIns="0">
            <a:spAutoFit/>
          </a:bodyPr>
          <a:lstStyle/>
          <a:p>
            <a:pPr algn="ctr">
              <a:lnSpc>
                <a:spcPts val="10353"/>
              </a:lnSpc>
            </a:pPr>
            <a:r>
              <a:rPr lang="en-US" sz="7395">
                <a:solidFill>
                  <a:srgbClr val="254C62"/>
                </a:solidFill>
                <a:latin typeface="March"/>
              </a:rPr>
              <a:t>Penjelasan Topik Project</a:t>
            </a:r>
          </a:p>
        </p:txBody>
      </p:sp>
      <p:grpSp>
        <p:nvGrpSpPr>
          <p:cNvPr name="Group 7" id="7"/>
          <p:cNvGrpSpPr/>
          <p:nvPr/>
        </p:nvGrpSpPr>
        <p:grpSpPr>
          <a:xfrm rot="0">
            <a:off x="2003734" y="2145507"/>
            <a:ext cx="14800933" cy="1899518"/>
            <a:chOff x="0" y="0"/>
            <a:chExt cx="3898188" cy="500284"/>
          </a:xfrm>
        </p:grpSpPr>
        <p:sp>
          <p:nvSpPr>
            <p:cNvPr name="Freeform 8" id="8"/>
            <p:cNvSpPr/>
            <p:nvPr/>
          </p:nvSpPr>
          <p:spPr>
            <a:xfrm flipH="false" flipV="false" rot="0">
              <a:off x="0" y="0"/>
              <a:ext cx="3898188" cy="500284"/>
            </a:xfrm>
            <a:custGeom>
              <a:avLst/>
              <a:gdLst/>
              <a:ahLst/>
              <a:cxnLst/>
              <a:rect r="r" b="b" t="t" l="l"/>
              <a:pathLst>
                <a:path h="500284" w="3898188">
                  <a:moveTo>
                    <a:pt x="0" y="0"/>
                  </a:moveTo>
                  <a:lnTo>
                    <a:pt x="3898188" y="0"/>
                  </a:lnTo>
                  <a:lnTo>
                    <a:pt x="3898188" y="500284"/>
                  </a:lnTo>
                  <a:lnTo>
                    <a:pt x="0" y="500284"/>
                  </a:lnTo>
                  <a:close/>
                </a:path>
              </a:pathLst>
            </a:custGeom>
            <a:solidFill>
              <a:srgbClr val="254C62"/>
            </a:solidFill>
          </p:spPr>
        </p:sp>
        <p:sp>
          <p:nvSpPr>
            <p:cNvPr name="TextBox 9" id="9"/>
            <p:cNvSpPr txBox="true"/>
            <p:nvPr/>
          </p:nvSpPr>
          <p:spPr>
            <a:xfrm>
              <a:off x="0" y="-38100"/>
              <a:ext cx="3898188" cy="53838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918439" y="2322538"/>
            <a:ext cx="13024083" cy="1507355"/>
          </a:xfrm>
          <a:prstGeom prst="rect">
            <a:avLst/>
          </a:prstGeom>
        </p:spPr>
        <p:txBody>
          <a:bodyPr anchor="t" rtlCol="false" tIns="0" lIns="0" bIns="0" rIns="0">
            <a:spAutoFit/>
          </a:bodyPr>
          <a:lstStyle/>
          <a:p>
            <a:pPr algn="l">
              <a:lnSpc>
                <a:spcPts val="3017"/>
              </a:lnSpc>
              <a:spcBef>
                <a:spcPct val="0"/>
              </a:spcBef>
            </a:pPr>
            <a:r>
              <a:rPr lang="en-US" sz="2155">
                <a:solidFill>
                  <a:srgbClr val="FFFFFF"/>
                </a:solidFill>
                <a:latin typeface="Canva Sans Bold"/>
              </a:rPr>
              <a:t>Fitur Try Out UTBK 2024 (Try-U) hadir untuk membantu calon mahasiswa mempersiapkan diri untuk menghadapi UTBK .Fitur ini juga bisa mentracking hasil try out siswa dengan penentuan perkiraan lolos atau tidak, serta memunculkan rekomendasi jurusan yang cocok untuk siswa tersebut apabila siswa tersebut bimbang memilih jurusan di Unesa.</a:t>
            </a:r>
          </a:p>
        </p:txBody>
      </p:sp>
      <p:sp>
        <p:nvSpPr>
          <p:cNvPr name="TextBox 11" id="11"/>
          <p:cNvSpPr txBox="true"/>
          <p:nvPr/>
        </p:nvSpPr>
        <p:spPr>
          <a:xfrm rot="0">
            <a:off x="1668977" y="2649496"/>
            <a:ext cx="1734185" cy="796290"/>
          </a:xfrm>
          <a:prstGeom prst="rect">
            <a:avLst/>
          </a:prstGeom>
        </p:spPr>
        <p:txBody>
          <a:bodyPr anchor="t" rtlCol="false" tIns="0" lIns="0" bIns="0" rIns="0">
            <a:spAutoFit/>
          </a:bodyPr>
          <a:lstStyle/>
          <a:p>
            <a:pPr algn="ctr">
              <a:lnSpc>
                <a:spcPts val="6440"/>
              </a:lnSpc>
            </a:pPr>
            <a:r>
              <a:rPr lang="en-US" sz="4600">
                <a:solidFill>
                  <a:srgbClr val="254C62"/>
                </a:solidFill>
                <a:latin typeface="March"/>
              </a:rPr>
              <a:t>Topic 1</a:t>
            </a:r>
          </a:p>
        </p:txBody>
      </p:sp>
      <p:grpSp>
        <p:nvGrpSpPr>
          <p:cNvPr name="Group 12" id="12"/>
          <p:cNvGrpSpPr/>
          <p:nvPr/>
        </p:nvGrpSpPr>
        <p:grpSpPr>
          <a:xfrm rot="0">
            <a:off x="2003734" y="4597475"/>
            <a:ext cx="14800933" cy="1899518"/>
            <a:chOff x="0" y="0"/>
            <a:chExt cx="3898188" cy="500284"/>
          </a:xfrm>
        </p:grpSpPr>
        <p:sp>
          <p:nvSpPr>
            <p:cNvPr name="Freeform 13" id="13"/>
            <p:cNvSpPr/>
            <p:nvPr/>
          </p:nvSpPr>
          <p:spPr>
            <a:xfrm flipH="false" flipV="false" rot="0">
              <a:off x="0" y="0"/>
              <a:ext cx="3898188" cy="500284"/>
            </a:xfrm>
            <a:custGeom>
              <a:avLst/>
              <a:gdLst/>
              <a:ahLst/>
              <a:cxnLst/>
              <a:rect r="r" b="b" t="t" l="l"/>
              <a:pathLst>
                <a:path h="500284" w="3898188">
                  <a:moveTo>
                    <a:pt x="0" y="0"/>
                  </a:moveTo>
                  <a:lnTo>
                    <a:pt x="3898188" y="0"/>
                  </a:lnTo>
                  <a:lnTo>
                    <a:pt x="3898188" y="500284"/>
                  </a:lnTo>
                  <a:lnTo>
                    <a:pt x="0" y="500284"/>
                  </a:lnTo>
                  <a:close/>
                </a:path>
              </a:pathLst>
            </a:custGeom>
            <a:solidFill>
              <a:srgbClr val="254C62"/>
            </a:solidFill>
          </p:spPr>
        </p:sp>
        <p:sp>
          <p:nvSpPr>
            <p:cNvPr name="TextBox 14" id="14"/>
            <p:cNvSpPr txBox="true"/>
            <p:nvPr/>
          </p:nvSpPr>
          <p:spPr>
            <a:xfrm>
              <a:off x="0" y="-38100"/>
              <a:ext cx="3898188" cy="53838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003734" y="7049442"/>
            <a:ext cx="14800933" cy="1899518"/>
            <a:chOff x="0" y="0"/>
            <a:chExt cx="3898188" cy="500284"/>
          </a:xfrm>
        </p:grpSpPr>
        <p:sp>
          <p:nvSpPr>
            <p:cNvPr name="Freeform 16" id="16"/>
            <p:cNvSpPr/>
            <p:nvPr/>
          </p:nvSpPr>
          <p:spPr>
            <a:xfrm flipH="false" flipV="false" rot="0">
              <a:off x="0" y="0"/>
              <a:ext cx="3898188" cy="500284"/>
            </a:xfrm>
            <a:custGeom>
              <a:avLst/>
              <a:gdLst/>
              <a:ahLst/>
              <a:cxnLst/>
              <a:rect r="r" b="b" t="t" l="l"/>
              <a:pathLst>
                <a:path h="500284" w="3898188">
                  <a:moveTo>
                    <a:pt x="0" y="0"/>
                  </a:moveTo>
                  <a:lnTo>
                    <a:pt x="3898188" y="0"/>
                  </a:lnTo>
                  <a:lnTo>
                    <a:pt x="3898188" y="500284"/>
                  </a:lnTo>
                  <a:lnTo>
                    <a:pt x="0" y="500284"/>
                  </a:lnTo>
                  <a:close/>
                </a:path>
              </a:pathLst>
            </a:custGeom>
            <a:solidFill>
              <a:srgbClr val="254C62"/>
            </a:solidFill>
          </p:spPr>
        </p:sp>
        <p:sp>
          <p:nvSpPr>
            <p:cNvPr name="TextBox 17" id="17"/>
            <p:cNvSpPr txBox="true"/>
            <p:nvPr/>
          </p:nvSpPr>
          <p:spPr>
            <a:xfrm>
              <a:off x="0" y="-38100"/>
              <a:ext cx="3898188" cy="53838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616986" y="5101463"/>
            <a:ext cx="1838166" cy="796290"/>
          </a:xfrm>
          <a:prstGeom prst="rect">
            <a:avLst/>
          </a:prstGeom>
        </p:spPr>
        <p:txBody>
          <a:bodyPr anchor="t" rtlCol="false" tIns="0" lIns="0" bIns="0" rIns="0">
            <a:spAutoFit/>
          </a:bodyPr>
          <a:lstStyle/>
          <a:p>
            <a:pPr algn="ctr">
              <a:lnSpc>
                <a:spcPts val="6440"/>
              </a:lnSpc>
            </a:pPr>
            <a:r>
              <a:rPr lang="en-US" sz="4600">
                <a:solidFill>
                  <a:srgbClr val="254C62"/>
                </a:solidFill>
                <a:latin typeface="March"/>
              </a:rPr>
              <a:t>Topic 2</a:t>
            </a:r>
          </a:p>
        </p:txBody>
      </p:sp>
      <p:sp>
        <p:nvSpPr>
          <p:cNvPr name="TextBox 19" id="19"/>
          <p:cNvSpPr txBox="true"/>
          <p:nvPr/>
        </p:nvSpPr>
        <p:spPr>
          <a:xfrm rot="0">
            <a:off x="1609128" y="7553431"/>
            <a:ext cx="1853882" cy="796290"/>
          </a:xfrm>
          <a:prstGeom prst="rect">
            <a:avLst/>
          </a:prstGeom>
        </p:spPr>
        <p:txBody>
          <a:bodyPr anchor="t" rtlCol="false" tIns="0" lIns="0" bIns="0" rIns="0">
            <a:spAutoFit/>
          </a:bodyPr>
          <a:lstStyle/>
          <a:p>
            <a:pPr algn="ctr">
              <a:lnSpc>
                <a:spcPts val="6440"/>
              </a:lnSpc>
            </a:pPr>
            <a:r>
              <a:rPr lang="en-US" sz="4600">
                <a:solidFill>
                  <a:srgbClr val="254C62"/>
                </a:solidFill>
                <a:latin typeface="March"/>
              </a:rPr>
              <a:t>Topic 3</a:t>
            </a:r>
          </a:p>
        </p:txBody>
      </p:sp>
      <p:sp>
        <p:nvSpPr>
          <p:cNvPr name="TextBox 20" id="20"/>
          <p:cNvSpPr txBox="true"/>
          <p:nvPr/>
        </p:nvSpPr>
        <p:spPr>
          <a:xfrm rot="0">
            <a:off x="3918439" y="4774506"/>
            <a:ext cx="12687228" cy="1888355"/>
          </a:xfrm>
          <a:prstGeom prst="rect">
            <a:avLst/>
          </a:prstGeom>
        </p:spPr>
        <p:txBody>
          <a:bodyPr anchor="t" rtlCol="false" tIns="0" lIns="0" bIns="0" rIns="0">
            <a:spAutoFit/>
          </a:bodyPr>
          <a:lstStyle/>
          <a:p>
            <a:pPr algn="l">
              <a:lnSpc>
                <a:spcPts val="3017"/>
              </a:lnSpc>
              <a:spcBef>
                <a:spcPct val="0"/>
              </a:spcBef>
            </a:pPr>
            <a:r>
              <a:rPr lang="en-US" sz="2155">
                <a:solidFill>
                  <a:srgbClr val="FFFFFF"/>
                </a:solidFill>
                <a:latin typeface="Canva Sans Bold"/>
              </a:rPr>
              <a:t>Fitur Infonesa memberikan informasi terperinci tentang fakultas dan program studi yang tersedia di Universitas Negeri Surabaya. Fitur ini memberikan informasi umum dari fakultas hingga program studi, seperti visi misi, pimpinan fakultas, prospek kerja masing-masing program studi dan masih banyak lagi.</a:t>
            </a:r>
          </a:p>
          <a:p>
            <a:pPr algn="l">
              <a:lnSpc>
                <a:spcPts val="3017"/>
              </a:lnSpc>
              <a:spcBef>
                <a:spcPct val="0"/>
              </a:spcBef>
            </a:pPr>
          </a:p>
        </p:txBody>
      </p:sp>
      <p:sp>
        <p:nvSpPr>
          <p:cNvPr name="TextBox 21" id="21"/>
          <p:cNvSpPr txBox="true"/>
          <p:nvPr/>
        </p:nvSpPr>
        <p:spPr>
          <a:xfrm rot="0">
            <a:off x="3918439" y="7396286"/>
            <a:ext cx="12490728" cy="1126355"/>
          </a:xfrm>
          <a:prstGeom prst="rect">
            <a:avLst/>
          </a:prstGeom>
        </p:spPr>
        <p:txBody>
          <a:bodyPr anchor="t" rtlCol="false" tIns="0" lIns="0" bIns="0" rIns="0">
            <a:spAutoFit/>
          </a:bodyPr>
          <a:lstStyle/>
          <a:p>
            <a:pPr algn="l">
              <a:lnSpc>
                <a:spcPts val="3017"/>
              </a:lnSpc>
              <a:spcBef>
                <a:spcPct val="0"/>
              </a:spcBef>
            </a:pPr>
            <a:r>
              <a:rPr lang="en-US" sz="2155">
                <a:solidFill>
                  <a:srgbClr val="FFFFFF"/>
                </a:solidFill>
                <a:latin typeface="Canva Sans Bold"/>
              </a:rPr>
              <a:t>Fitur Passing Grade memberikan panduan kepada pengguna tentang persyaratan masuk dan ekspektasi nilai yang diperlukan untuk berbagai program studi, memungkinkan mereka untuk membuat keputusan yang terinformasi tentang pilihan jurusan mereka.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6537887">
            <a:off x="-2875812" y="-6123144"/>
            <a:ext cx="10651542" cy="10012449"/>
          </a:xfrm>
          <a:custGeom>
            <a:avLst/>
            <a:gdLst/>
            <a:ahLst/>
            <a:cxnLst/>
            <a:rect r="r" b="b" t="t" l="l"/>
            <a:pathLst>
              <a:path h="10012449" w="10651542">
                <a:moveTo>
                  <a:pt x="0" y="0"/>
                </a:moveTo>
                <a:lnTo>
                  <a:pt x="10651541" y="0"/>
                </a:lnTo>
                <a:lnTo>
                  <a:pt x="10651541"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7180125" y="0"/>
            <a:ext cx="11182826" cy="10287000"/>
            <a:chOff x="0" y="0"/>
            <a:chExt cx="2739908" cy="2520421"/>
          </a:xfrm>
        </p:grpSpPr>
        <p:sp>
          <p:nvSpPr>
            <p:cNvPr name="Freeform 10" id="10"/>
            <p:cNvSpPr/>
            <p:nvPr/>
          </p:nvSpPr>
          <p:spPr>
            <a:xfrm flipH="false" flipV="false" rot="0">
              <a:off x="0" y="0"/>
              <a:ext cx="2739908" cy="2520422"/>
            </a:xfrm>
            <a:custGeom>
              <a:avLst/>
              <a:gdLst/>
              <a:ahLst/>
              <a:cxnLst/>
              <a:rect r="r" b="b" t="t" l="l"/>
              <a:pathLst>
                <a:path h="2520422" w="2739908">
                  <a:moveTo>
                    <a:pt x="0" y="0"/>
                  </a:moveTo>
                  <a:lnTo>
                    <a:pt x="2739908" y="0"/>
                  </a:lnTo>
                  <a:lnTo>
                    <a:pt x="2739908" y="2520422"/>
                  </a:lnTo>
                  <a:lnTo>
                    <a:pt x="0" y="2520422"/>
                  </a:lnTo>
                  <a:close/>
                </a:path>
              </a:pathLst>
            </a:custGeom>
            <a:blipFill>
              <a:blip r:embed="rId7"/>
              <a:stretch>
                <a:fillRect l="-76" t="0" r="-76" b="0"/>
              </a:stretch>
            </a:blipFill>
          </p:spPr>
        </p:sp>
      </p:grpSp>
      <p:sp>
        <p:nvSpPr>
          <p:cNvPr name="TextBox 11" id="11"/>
          <p:cNvSpPr txBox="true"/>
          <p:nvPr/>
        </p:nvSpPr>
        <p:spPr>
          <a:xfrm rot="0">
            <a:off x="220843" y="106680"/>
            <a:ext cx="6959282"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FLOWCHART</a:t>
            </a:r>
          </a:p>
        </p:txBody>
      </p:sp>
      <p:sp>
        <p:nvSpPr>
          <p:cNvPr name="TextBox 12" id="12"/>
          <p:cNvSpPr txBox="true"/>
          <p:nvPr/>
        </p:nvSpPr>
        <p:spPr>
          <a:xfrm rot="0">
            <a:off x="416156" y="1265982"/>
            <a:ext cx="6568657" cy="883700"/>
          </a:xfrm>
          <a:prstGeom prst="rect">
            <a:avLst/>
          </a:prstGeom>
        </p:spPr>
        <p:txBody>
          <a:bodyPr anchor="t" rtlCol="false" tIns="0" lIns="0" bIns="0" rIns="0">
            <a:spAutoFit/>
          </a:bodyPr>
          <a:lstStyle/>
          <a:p>
            <a:pPr algn="ctr">
              <a:lnSpc>
                <a:spcPts val="7155"/>
              </a:lnSpc>
            </a:pPr>
            <a:r>
              <a:rPr lang="en-US" sz="5111">
                <a:solidFill>
                  <a:srgbClr val="254C62"/>
                </a:solidFill>
                <a:latin typeface="March"/>
              </a:rPr>
              <a:t>ALUR PENGEMBANGAN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028700" y="3530112"/>
            <a:ext cx="16230600" cy="10651331"/>
          </a:xfrm>
          <a:custGeom>
            <a:avLst/>
            <a:gdLst/>
            <a:ahLst/>
            <a:cxnLst/>
            <a:rect r="r" b="b" t="t" l="l"/>
            <a:pathLst>
              <a:path h="10651331" w="16230600">
                <a:moveTo>
                  <a:pt x="0" y="0"/>
                </a:moveTo>
                <a:lnTo>
                  <a:pt x="16230600" y="0"/>
                </a:lnTo>
                <a:lnTo>
                  <a:pt x="16230600" y="10651331"/>
                </a:lnTo>
                <a:lnTo>
                  <a:pt x="0" y="10651331"/>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166305" y="3629573"/>
            <a:ext cx="15955389" cy="10470724"/>
          </a:xfrm>
          <a:custGeom>
            <a:avLst/>
            <a:gdLst/>
            <a:ahLst/>
            <a:cxnLst/>
            <a:rect r="r" b="b" t="t" l="l"/>
            <a:pathLst>
              <a:path h="10470724" w="15955389">
                <a:moveTo>
                  <a:pt x="0" y="0"/>
                </a:moveTo>
                <a:lnTo>
                  <a:pt x="15955390" y="0"/>
                </a:lnTo>
                <a:lnTo>
                  <a:pt x="15955390" y="10470725"/>
                </a:lnTo>
                <a:lnTo>
                  <a:pt x="0" y="10470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002786">
            <a:off x="-2945416" y="1199305"/>
            <a:ext cx="5987368" cy="2096634"/>
          </a:xfrm>
          <a:custGeom>
            <a:avLst/>
            <a:gdLst/>
            <a:ahLst/>
            <a:cxnLst/>
            <a:rect r="r" b="b" t="t" l="l"/>
            <a:pathLst>
              <a:path h="2096634" w="5987368">
                <a:moveTo>
                  <a:pt x="0" y="0"/>
                </a:moveTo>
                <a:lnTo>
                  <a:pt x="5987367" y="0"/>
                </a:lnTo>
                <a:lnTo>
                  <a:pt x="5987367" y="2096635"/>
                </a:lnTo>
                <a:lnTo>
                  <a:pt x="0" y="20966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889512">
            <a:off x="13686915" y="113582"/>
            <a:ext cx="7315200" cy="2297833"/>
          </a:xfrm>
          <a:custGeom>
            <a:avLst/>
            <a:gdLst/>
            <a:ahLst/>
            <a:cxnLst/>
            <a:rect r="r" b="b" t="t" l="l"/>
            <a:pathLst>
              <a:path h="2297833" w="7315200">
                <a:moveTo>
                  <a:pt x="0" y="0"/>
                </a:moveTo>
                <a:lnTo>
                  <a:pt x="7315200" y="0"/>
                </a:lnTo>
                <a:lnTo>
                  <a:pt x="7315200" y="2297834"/>
                </a:lnTo>
                <a:lnTo>
                  <a:pt x="0" y="22978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663360" y="1554399"/>
            <a:ext cx="14870086" cy="8732601"/>
            <a:chOff x="0" y="0"/>
            <a:chExt cx="2833290" cy="1663877"/>
          </a:xfrm>
        </p:grpSpPr>
        <p:sp>
          <p:nvSpPr>
            <p:cNvPr name="Freeform 7" id="7"/>
            <p:cNvSpPr/>
            <p:nvPr/>
          </p:nvSpPr>
          <p:spPr>
            <a:xfrm flipH="false" flipV="false" rot="0">
              <a:off x="0" y="0"/>
              <a:ext cx="2833290" cy="1663877"/>
            </a:xfrm>
            <a:custGeom>
              <a:avLst/>
              <a:gdLst/>
              <a:ahLst/>
              <a:cxnLst/>
              <a:rect r="r" b="b" t="t" l="l"/>
              <a:pathLst>
                <a:path h="1663877" w="2833290">
                  <a:moveTo>
                    <a:pt x="0" y="0"/>
                  </a:moveTo>
                  <a:lnTo>
                    <a:pt x="2833290" y="0"/>
                  </a:lnTo>
                  <a:lnTo>
                    <a:pt x="2833290" y="1663877"/>
                  </a:lnTo>
                  <a:lnTo>
                    <a:pt x="0" y="1663877"/>
                  </a:lnTo>
                  <a:close/>
                </a:path>
              </a:pathLst>
            </a:custGeom>
            <a:blipFill>
              <a:blip r:embed="rId10"/>
              <a:stretch>
                <a:fillRect l="-938" t="0" r="-938" b="0"/>
              </a:stretch>
            </a:blipFill>
          </p:spPr>
        </p:sp>
      </p:grpSp>
      <p:sp>
        <p:nvSpPr>
          <p:cNvPr name="TextBox 8" id="8"/>
          <p:cNvSpPr txBox="true"/>
          <p:nvPr/>
        </p:nvSpPr>
        <p:spPr>
          <a:xfrm rot="0">
            <a:off x="5664359" y="106680"/>
            <a:ext cx="6959282" cy="1653540"/>
          </a:xfrm>
          <a:prstGeom prst="rect">
            <a:avLst/>
          </a:prstGeom>
        </p:spPr>
        <p:txBody>
          <a:bodyPr anchor="t" rtlCol="false" tIns="0" lIns="0" bIns="0" rIns="0">
            <a:spAutoFit/>
          </a:bodyPr>
          <a:lstStyle/>
          <a:p>
            <a:pPr algn="ctr">
              <a:lnSpc>
                <a:spcPts val="13439"/>
              </a:lnSpc>
            </a:pPr>
            <a:r>
              <a:rPr lang="en-US" sz="9600">
                <a:solidFill>
                  <a:srgbClr val="FAF0D7"/>
                </a:solidFill>
                <a:latin typeface="March"/>
              </a:rPr>
              <a:t>FLOWCHART</a:t>
            </a:r>
          </a:p>
        </p:txBody>
      </p:sp>
      <p:sp>
        <p:nvSpPr>
          <p:cNvPr name="TextBox 9" id="9"/>
          <p:cNvSpPr txBox="true"/>
          <p:nvPr/>
        </p:nvSpPr>
        <p:spPr>
          <a:xfrm rot="0">
            <a:off x="6116904" y="1148954"/>
            <a:ext cx="6054192" cy="1098669"/>
          </a:xfrm>
          <a:prstGeom prst="rect">
            <a:avLst/>
          </a:prstGeom>
        </p:spPr>
        <p:txBody>
          <a:bodyPr anchor="t" rtlCol="false" tIns="0" lIns="0" bIns="0" rIns="0">
            <a:spAutoFit/>
          </a:bodyPr>
          <a:lstStyle/>
          <a:p>
            <a:pPr algn="ctr">
              <a:lnSpc>
                <a:spcPts val="8867"/>
              </a:lnSpc>
            </a:pPr>
            <a:r>
              <a:rPr lang="en-US" sz="6334">
                <a:solidFill>
                  <a:srgbClr val="FAF0D7"/>
                </a:solidFill>
                <a:latin typeface="March"/>
              </a:rPr>
              <a:t>AWAL APLIKASI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6537887">
            <a:off x="9137278" y="-6348005"/>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983408" y="106680"/>
            <a:ext cx="6959282"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FLOWCHART</a:t>
            </a:r>
          </a:p>
        </p:txBody>
      </p:sp>
      <p:sp>
        <p:nvSpPr>
          <p:cNvPr name="TextBox 8" id="8"/>
          <p:cNvSpPr txBox="true"/>
          <p:nvPr/>
        </p:nvSpPr>
        <p:spPr>
          <a:xfrm rot="0">
            <a:off x="13477186" y="1226651"/>
            <a:ext cx="1971726" cy="962363"/>
          </a:xfrm>
          <a:prstGeom prst="rect">
            <a:avLst/>
          </a:prstGeom>
        </p:spPr>
        <p:txBody>
          <a:bodyPr anchor="t" rtlCol="false" tIns="0" lIns="0" bIns="0" rIns="0">
            <a:spAutoFit/>
          </a:bodyPr>
          <a:lstStyle/>
          <a:p>
            <a:pPr algn="ctr">
              <a:lnSpc>
                <a:spcPts val="7878"/>
              </a:lnSpc>
            </a:pPr>
            <a:r>
              <a:rPr lang="en-US" sz="5627">
                <a:solidFill>
                  <a:srgbClr val="254C62"/>
                </a:solidFill>
                <a:latin typeface="March"/>
              </a:rPr>
              <a:t>TRY-U</a:t>
            </a:r>
          </a:p>
        </p:txBody>
      </p:sp>
      <p:grpSp>
        <p:nvGrpSpPr>
          <p:cNvPr name="Group 9" id="9"/>
          <p:cNvGrpSpPr/>
          <p:nvPr/>
        </p:nvGrpSpPr>
        <p:grpSpPr>
          <a:xfrm rot="0">
            <a:off x="761118" y="2698691"/>
            <a:ext cx="16498182" cy="6947018"/>
            <a:chOff x="0" y="0"/>
            <a:chExt cx="2556000" cy="1076275"/>
          </a:xfrm>
        </p:grpSpPr>
        <p:sp>
          <p:nvSpPr>
            <p:cNvPr name="Freeform 10" id="10"/>
            <p:cNvSpPr/>
            <p:nvPr/>
          </p:nvSpPr>
          <p:spPr>
            <a:xfrm flipH="false" flipV="false" rot="0">
              <a:off x="0" y="0"/>
              <a:ext cx="2556000" cy="1076275"/>
            </a:xfrm>
            <a:custGeom>
              <a:avLst/>
              <a:gdLst/>
              <a:ahLst/>
              <a:cxnLst/>
              <a:rect r="r" b="b" t="t" l="l"/>
              <a:pathLst>
                <a:path h="1076275" w="2556000">
                  <a:moveTo>
                    <a:pt x="0" y="0"/>
                  </a:moveTo>
                  <a:lnTo>
                    <a:pt x="2556000" y="0"/>
                  </a:lnTo>
                  <a:lnTo>
                    <a:pt x="2556000" y="1076275"/>
                  </a:lnTo>
                  <a:lnTo>
                    <a:pt x="0" y="1076275"/>
                  </a:lnTo>
                  <a:close/>
                </a:path>
              </a:pathLst>
            </a:custGeom>
            <a:blipFill>
              <a:blip r:embed="rId5"/>
              <a:stretch>
                <a:fillRect l="-3620" t="0" r="-3620" b="0"/>
              </a:stretch>
            </a:blipFill>
          </p:spPr>
        </p:sp>
      </p:grpSp>
      <p:sp>
        <p:nvSpPr>
          <p:cNvPr name="Freeform 11" id="11"/>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grpSp>
        <p:nvGrpSpPr>
          <p:cNvPr name="Group 6" id="6"/>
          <p:cNvGrpSpPr/>
          <p:nvPr/>
        </p:nvGrpSpPr>
        <p:grpSpPr>
          <a:xfrm rot="0">
            <a:off x="1424189" y="2566456"/>
            <a:ext cx="15499061" cy="6947018"/>
            <a:chOff x="0" y="0"/>
            <a:chExt cx="2401210" cy="1076275"/>
          </a:xfrm>
        </p:grpSpPr>
        <p:sp>
          <p:nvSpPr>
            <p:cNvPr name="Freeform 7" id="7"/>
            <p:cNvSpPr/>
            <p:nvPr/>
          </p:nvSpPr>
          <p:spPr>
            <a:xfrm flipH="false" flipV="false" rot="0">
              <a:off x="0" y="0"/>
              <a:ext cx="2401210" cy="1076275"/>
            </a:xfrm>
            <a:custGeom>
              <a:avLst/>
              <a:gdLst/>
              <a:ahLst/>
              <a:cxnLst/>
              <a:rect r="r" b="b" t="t" l="l"/>
              <a:pathLst>
                <a:path h="1076275" w="2401210">
                  <a:moveTo>
                    <a:pt x="0" y="0"/>
                  </a:moveTo>
                  <a:lnTo>
                    <a:pt x="2401210" y="0"/>
                  </a:lnTo>
                  <a:lnTo>
                    <a:pt x="2401210" y="1076275"/>
                  </a:lnTo>
                  <a:lnTo>
                    <a:pt x="0" y="1076275"/>
                  </a:lnTo>
                  <a:close/>
                </a:path>
              </a:pathLst>
            </a:custGeom>
            <a:blipFill>
              <a:blip r:embed="rId3"/>
              <a:stretch>
                <a:fillRect l="-10264" t="0" r="-10264" b="0"/>
              </a:stretch>
            </a:blipFill>
          </p:spPr>
        </p:sp>
      </p:grpSp>
      <p:sp>
        <p:nvSpPr>
          <p:cNvPr name="Freeform 8" id="8"/>
          <p:cNvSpPr/>
          <p:nvPr/>
        </p:nvSpPr>
        <p:spPr>
          <a:xfrm flipH="false" flipV="false" rot="-6537887">
            <a:off x="-2875812" y="-6123144"/>
            <a:ext cx="10651542" cy="10012449"/>
          </a:xfrm>
          <a:custGeom>
            <a:avLst/>
            <a:gdLst/>
            <a:ahLst/>
            <a:cxnLst/>
            <a:rect r="r" b="b" t="t" l="l"/>
            <a:pathLst>
              <a:path h="10012449" w="10651542">
                <a:moveTo>
                  <a:pt x="0" y="0"/>
                </a:moveTo>
                <a:lnTo>
                  <a:pt x="10651541" y="0"/>
                </a:lnTo>
                <a:lnTo>
                  <a:pt x="10651541" y="10012449"/>
                </a:lnTo>
                <a:lnTo>
                  <a:pt x="0" y="100124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20843" y="106680"/>
            <a:ext cx="6959282" cy="165354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FLOWCHART</a:t>
            </a:r>
          </a:p>
        </p:txBody>
      </p:sp>
      <p:sp>
        <p:nvSpPr>
          <p:cNvPr name="TextBox 12" id="12"/>
          <p:cNvSpPr txBox="true"/>
          <p:nvPr/>
        </p:nvSpPr>
        <p:spPr>
          <a:xfrm rot="0">
            <a:off x="1028700" y="1265982"/>
            <a:ext cx="4659351" cy="883700"/>
          </a:xfrm>
          <a:prstGeom prst="rect">
            <a:avLst/>
          </a:prstGeom>
        </p:spPr>
        <p:txBody>
          <a:bodyPr anchor="t" rtlCol="false" tIns="0" lIns="0" bIns="0" rIns="0">
            <a:spAutoFit/>
          </a:bodyPr>
          <a:lstStyle/>
          <a:p>
            <a:pPr algn="ctr">
              <a:lnSpc>
                <a:spcPts val="7155"/>
              </a:lnSpc>
            </a:pPr>
            <a:r>
              <a:rPr lang="en-US" sz="5111">
                <a:solidFill>
                  <a:srgbClr val="254C62"/>
                </a:solidFill>
                <a:latin typeface="March"/>
              </a:rPr>
              <a:t>PASSING GRADE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7" id="7"/>
          <p:cNvSpPr/>
          <p:nvPr/>
        </p:nvSpPr>
        <p:spPr>
          <a:xfrm flipH="false" flipV="false" rot="-6537887">
            <a:off x="9137278" y="-6348005"/>
            <a:ext cx="10651542" cy="10012449"/>
          </a:xfrm>
          <a:custGeom>
            <a:avLst/>
            <a:gdLst/>
            <a:ahLst/>
            <a:cxnLst/>
            <a:rect r="r" b="b" t="t" l="l"/>
            <a:pathLst>
              <a:path h="10012449" w="10651542">
                <a:moveTo>
                  <a:pt x="0" y="0"/>
                </a:moveTo>
                <a:lnTo>
                  <a:pt x="10651542" y="0"/>
                </a:lnTo>
                <a:lnTo>
                  <a:pt x="10651542" y="10012449"/>
                </a:lnTo>
                <a:lnTo>
                  <a:pt x="0" y="10012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047854" y="1066293"/>
            <a:ext cx="3053109" cy="962363"/>
          </a:xfrm>
          <a:prstGeom prst="rect">
            <a:avLst/>
          </a:prstGeom>
        </p:spPr>
        <p:txBody>
          <a:bodyPr anchor="t" rtlCol="false" tIns="0" lIns="0" bIns="0" rIns="0">
            <a:spAutoFit/>
          </a:bodyPr>
          <a:lstStyle/>
          <a:p>
            <a:pPr algn="ctr">
              <a:lnSpc>
                <a:spcPts val="7878"/>
              </a:lnSpc>
            </a:pPr>
            <a:r>
              <a:rPr lang="en-US" sz="5627">
                <a:solidFill>
                  <a:srgbClr val="254C62"/>
                </a:solidFill>
                <a:latin typeface="March"/>
              </a:rPr>
              <a:t>INFONESA</a:t>
            </a:r>
          </a:p>
        </p:txBody>
      </p:sp>
      <p:sp>
        <p:nvSpPr>
          <p:cNvPr name="TextBox 9" id="9"/>
          <p:cNvSpPr txBox="true"/>
          <p:nvPr/>
        </p:nvSpPr>
        <p:spPr>
          <a:xfrm rot="0">
            <a:off x="11612002" y="13914"/>
            <a:ext cx="6683075" cy="1585948"/>
          </a:xfrm>
          <a:prstGeom prst="rect">
            <a:avLst/>
          </a:prstGeom>
        </p:spPr>
        <p:txBody>
          <a:bodyPr anchor="t" rtlCol="false" tIns="0" lIns="0" bIns="0" rIns="0">
            <a:spAutoFit/>
          </a:bodyPr>
          <a:lstStyle/>
          <a:p>
            <a:pPr algn="ctr">
              <a:lnSpc>
                <a:spcPts val="12906"/>
              </a:lnSpc>
            </a:pPr>
            <a:r>
              <a:rPr lang="en-US" sz="9218">
                <a:solidFill>
                  <a:srgbClr val="254C62"/>
                </a:solidFill>
                <a:latin typeface="March"/>
              </a:rPr>
              <a:t>FLOWCHART</a:t>
            </a:r>
          </a:p>
        </p:txBody>
      </p:sp>
      <p:grpSp>
        <p:nvGrpSpPr>
          <p:cNvPr name="Group 10" id="10"/>
          <p:cNvGrpSpPr/>
          <p:nvPr/>
        </p:nvGrpSpPr>
        <p:grpSpPr>
          <a:xfrm rot="0">
            <a:off x="269631" y="297180"/>
            <a:ext cx="11342371" cy="9989820"/>
            <a:chOff x="0" y="0"/>
            <a:chExt cx="2836067" cy="2497873"/>
          </a:xfrm>
        </p:grpSpPr>
        <p:sp>
          <p:nvSpPr>
            <p:cNvPr name="Freeform 11" id="11"/>
            <p:cNvSpPr/>
            <p:nvPr/>
          </p:nvSpPr>
          <p:spPr>
            <a:xfrm flipH="false" flipV="false" rot="0">
              <a:off x="0" y="0"/>
              <a:ext cx="2836067" cy="2497873"/>
            </a:xfrm>
            <a:custGeom>
              <a:avLst/>
              <a:gdLst/>
              <a:ahLst/>
              <a:cxnLst/>
              <a:rect r="r" b="b" t="t" l="l"/>
              <a:pathLst>
                <a:path h="2497873" w="2836067">
                  <a:moveTo>
                    <a:pt x="0" y="0"/>
                  </a:moveTo>
                  <a:lnTo>
                    <a:pt x="2836067" y="0"/>
                  </a:lnTo>
                  <a:lnTo>
                    <a:pt x="2836067" y="2497873"/>
                  </a:lnTo>
                  <a:lnTo>
                    <a:pt x="0" y="2497873"/>
                  </a:lnTo>
                  <a:close/>
                </a:path>
              </a:pathLst>
            </a:custGeom>
            <a:blipFill>
              <a:blip r:embed="rId7"/>
              <a:stretch>
                <a:fillRect l="0" t="-264" r="0" b="-264"/>
              </a:stretch>
            </a:blipFill>
          </p:spPr>
        </p:sp>
      </p:grpSp>
      <p:sp>
        <p:nvSpPr>
          <p:cNvPr name="Freeform 12" id="12"/>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8DC1DF"/>
        </a:solidFill>
      </p:bgPr>
    </p:bg>
    <p:spTree>
      <p:nvGrpSpPr>
        <p:cNvPr id="1" name=""/>
        <p:cNvGrpSpPr/>
        <p:nvPr/>
      </p:nvGrpSpPr>
      <p:grpSpPr>
        <a:xfrm>
          <a:off x="0" y="0"/>
          <a:ext cx="0" cy="0"/>
          <a:chOff x="0" y="0"/>
          <a:chExt cx="0" cy="0"/>
        </a:xfrm>
      </p:grpSpPr>
      <p:sp>
        <p:nvSpPr>
          <p:cNvPr name="Freeform 2" id="2"/>
          <p:cNvSpPr/>
          <p:nvPr/>
        </p:nvSpPr>
        <p:spPr>
          <a:xfrm flipH="false" flipV="false" rot="0">
            <a:off x="13047854" y="7828316"/>
            <a:ext cx="8239900" cy="8229600"/>
          </a:xfrm>
          <a:custGeom>
            <a:avLst/>
            <a:gdLst/>
            <a:ahLst/>
            <a:cxnLst/>
            <a:rect r="r" b="b" t="t" l="l"/>
            <a:pathLst>
              <a:path h="8229600" w="8239900">
                <a:moveTo>
                  <a:pt x="0" y="0"/>
                </a:moveTo>
                <a:lnTo>
                  <a:pt x="8239899" y="0"/>
                </a:lnTo>
                <a:lnTo>
                  <a:pt x="8239899"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6488046" y="4978675"/>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5531342" y="51435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3091250" y="8229600"/>
            <a:ext cx="8239900" cy="8229600"/>
          </a:xfrm>
          <a:custGeom>
            <a:avLst/>
            <a:gdLst/>
            <a:ahLst/>
            <a:cxnLst/>
            <a:rect r="r" b="b" t="t" l="l"/>
            <a:pathLst>
              <a:path h="8229600" w="8239900">
                <a:moveTo>
                  <a:pt x="0" y="0"/>
                </a:moveTo>
                <a:lnTo>
                  <a:pt x="8239900" y="0"/>
                </a:lnTo>
                <a:lnTo>
                  <a:pt x="82399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6537887">
            <a:off x="-2875812" y="-6123144"/>
            <a:ext cx="10651542" cy="10012449"/>
          </a:xfrm>
          <a:custGeom>
            <a:avLst/>
            <a:gdLst/>
            <a:ahLst/>
            <a:cxnLst/>
            <a:rect r="r" b="b" t="t" l="l"/>
            <a:pathLst>
              <a:path h="10012449" w="10651542">
                <a:moveTo>
                  <a:pt x="0" y="0"/>
                </a:moveTo>
                <a:lnTo>
                  <a:pt x="10651541" y="0"/>
                </a:lnTo>
                <a:lnTo>
                  <a:pt x="10651541" y="10012449"/>
                </a:lnTo>
                <a:lnTo>
                  <a:pt x="0" y="10012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17320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275218" y="59086"/>
            <a:ext cx="10012782" cy="10168828"/>
          </a:xfrm>
          <a:custGeom>
            <a:avLst/>
            <a:gdLst/>
            <a:ahLst/>
            <a:cxnLst/>
            <a:rect r="r" b="b" t="t" l="l"/>
            <a:pathLst>
              <a:path h="10168828" w="10012782">
                <a:moveTo>
                  <a:pt x="0" y="0"/>
                </a:moveTo>
                <a:lnTo>
                  <a:pt x="10012782" y="0"/>
                </a:lnTo>
                <a:lnTo>
                  <a:pt x="10012782" y="10168828"/>
                </a:lnTo>
                <a:lnTo>
                  <a:pt x="0" y="10168828"/>
                </a:lnTo>
                <a:lnTo>
                  <a:pt x="0" y="0"/>
                </a:lnTo>
                <a:close/>
              </a:path>
            </a:pathLst>
          </a:custGeom>
          <a:blipFill>
            <a:blip r:embed="rId7"/>
            <a:stretch>
              <a:fillRect l="-116043" t="-50383" r="-120612" b="-35988"/>
            </a:stretch>
          </a:blipFill>
        </p:spPr>
      </p:sp>
      <p:sp>
        <p:nvSpPr>
          <p:cNvPr name="TextBox 10" id="10"/>
          <p:cNvSpPr txBox="true"/>
          <p:nvPr/>
        </p:nvSpPr>
        <p:spPr>
          <a:xfrm rot="0">
            <a:off x="1203533" y="106740"/>
            <a:ext cx="4993902" cy="1653480"/>
          </a:xfrm>
          <a:prstGeom prst="rect">
            <a:avLst/>
          </a:prstGeom>
        </p:spPr>
        <p:txBody>
          <a:bodyPr anchor="t" rtlCol="false" tIns="0" lIns="0" bIns="0" rIns="0">
            <a:spAutoFit/>
          </a:bodyPr>
          <a:lstStyle/>
          <a:p>
            <a:pPr algn="ctr">
              <a:lnSpc>
                <a:spcPts val="13439"/>
              </a:lnSpc>
            </a:pPr>
            <a:r>
              <a:rPr lang="en-US" sz="9600">
                <a:solidFill>
                  <a:srgbClr val="254C62"/>
                </a:solidFill>
                <a:latin typeface="March"/>
              </a:rPr>
              <a:t>TIMELINE</a:t>
            </a:r>
          </a:p>
        </p:txBody>
      </p:sp>
      <p:sp>
        <p:nvSpPr>
          <p:cNvPr name="TextBox 11" id="11"/>
          <p:cNvSpPr txBox="true"/>
          <p:nvPr/>
        </p:nvSpPr>
        <p:spPr>
          <a:xfrm rot="0">
            <a:off x="1460902" y="1265922"/>
            <a:ext cx="3794947" cy="883760"/>
          </a:xfrm>
          <a:prstGeom prst="rect">
            <a:avLst/>
          </a:prstGeom>
        </p:spPr>
        <p:txBody>
          <a:bodyPr anchor="t" rtlCol="false" tIns="0" lIns="0" bIns="0" rIns="0">
            <a:spAutoFit/>
          </a:bodyPr>
          <a:lstStyle/>
          <a:p>
            <a:pPr algn="ctr">
              <a:lnSpc>
                <a:spcPts val="7155"/>
              </a:lnSpc>
            </a:pPr>
            <a:r>
              <a:rPr lang="en-US" sz="5111">
                <a:solidFill>
                  <a:srgbClr val="254C62"/>
                </a:solidFill>
                <a:latin typeface="March"/>
              </a:rPr>
              <a:t>PENGERJAAN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DAGHpYdfyCE</dc:identifier>
  <dcterms:modified xsi:type="dcterms:W3CDTF">2011-08-01T06:04:30Z</dcterms:modified>
  <cp:revision>1</cp:revision>
  <dc:title>Laporan</dc:title>
</cp:coreProperties>
</file>